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7" r:id="rId2"/>
    <p:sldId id="258" r:id="rId3"/>
    <p:sldId id="289" r:id="rId4"/>
    <p:sldId id="277" r:id="rId5"/>
    <p:sldId id="278" r:id="rId6"/>
    <p:sldId id="260" r:id="rId7"/>
    <p:sldId id="288" r:id="rId8"/>
    <p:sldId id="261" r:id="rId9"/>
    <p:sldId id="262" r:id="rId10"/>
    <p:sldId id="270" r:id="rId11"/>
    <p:sldId id="274" r:id="rId12"/>
    <p:sldId id="275" r:id="rId13"/>
    <p:sldId id="276" r:id="rId14"/>
    <p:sldId id="271" r:id="rId15"/>
    <p:sldId id="273" r:id="rId16"/>
    <p:sldId id="296" r:id="rId17"/>
    <p:sldId id="295" r:id="rId18"/>
    <p:sldId id="297" r:id="rId19"/>
    <p:sldId id="301" r:id="rId20"/>
    <p:sldId id="298" r:id="rId21"/>
    <p:sldId id="290" r:id="rId22"/>
    <p:sldId id="291" r:id="rId23"/>
    <p:sldId id="292" r:id="rId24"/>
    <p:sldId id="293" r:id="rId25"/>
    <p:sldId id="294" r:id="rId26"/>
    <p:sldId id="299" r:id="rId27"/>
    <p:sldId id="300" r:id="rId28"/>
  </p:sldIdLst>
  <p:sldSz cx="12192000" cy="6858000"/>
  <p:notesSz cx="6858000" cy="9144000"/>
  <p:embeddedFontLst>
    <p:embeddedFont>
      <p:font typeface="210 스무살의봄 B" panose="02020603020101020101" pitchFamily="18" charset="-127"/>
      <p:regular r:id="rId29"/>
    </p:embeddedFont>
    <p:embeddedFont>
      <p:font typeface="210 스무살의봄 R" panose="02020603020101020101" pitchFamily="18" charset="-127"/>
      <p:regular r:id="rId30"/>
    </p:embeddedFont>
    <p:embeddedFont>
      <p:font typeface="맑은 고딕" panose="020B0503020000020004" pitchFamily="50" charset="-127"/>
      <p:regular r:id="rId31"/>
      <p:bold r:id="rId3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A676C"/>
    <a:srgbClr val="47C4A2"/>
    <a:srgbClr val="FB993A"/>
    <a:srgbClr val="F5F0B0"/>
    <a:srgbClr val="F9F6CB"/>
    <a:srgbClr val="70C2E7"/>
    <a:srgbClr val="FF998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88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54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574238AB-598B-CE3E-D9AE-018C813ED90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68" t="970" r="523"/>
          <a:stretch/>
        </p:blipFill>
        <p:spPr>
          <a:xfrm>
            <a:off x="0" y="0"/>
            <a:ext cx="12246947" cy="6862658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410F4016-8169-0B6A-E9D1-D72895D04B7C}"/>
              </a:ext>
            </a:extLst>
          </p:cNvPr>
          <p:cNvSpPr/>
          <p:nvPr userDrawn="1"/>
        </p:nvSpPr>
        <p:spPr>
          <a:xfrm>
            <a:off x="3581399" y="1858962"/>
            <a:ext cx="5346469" cy="3053859"/>
          </a:xfrm>
          <a:prstGeom prst="rect">
            <a:avLst/>
          </a:prstGeom>
          <a:solidFill>
            <a:srgbClr val="F5F0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90F95F3-1638-67CD-F395-8E57BA1685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4EA27B9-3F02-3942-8F3D-0FA3564A61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406C61F-A1F2-AEEE-E0E5-DFD32ABCB0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1E0C5E-2A66-4CA1-9970-64CC7640BFE7}" type="datetimeFigureOut">
              <a:rPr lang="ko-KR" altLang="en-US" smtClean="0"/>
              <a:t>2022-11-04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EB23D77-5F3D-D905-8E3B-9F990916FF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D1E227-95A8-526C-BEC2-9065953B6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2108A-4D80-4DE1-B53D-5C832897DE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84083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CCE7A8-8E5D-2691-0D11-6944B0379B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656196D-886D-2FF6-47F0-32FE15CDDA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0F8FE2-3596-C280-3117-ADF16A38E2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1E0C5E-2A66-4CA1-9970-64CC7640BFE7}" type="datetimeFigureOut">
              <a:rPr lang="ko-KR" altLang="en-US" smtClean="0"/>
              <a:t>2022-11-04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6C8E53A-4483-256E-96A6-354465465B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1D14426-1759-6B26-FFB5-149DC2DD0F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2108A-4D80-4DE1-B53D-5C832897DE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98750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DD7CF0F-8D6E-25AA-0F06-8479B488BAB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334DBA9-2A14-0CC7-B974-1E9BB26783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2A1D41D-21C8-FFEE-EEA9-E2B8AFEB7F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1E0C5E-2A66-4CA1-9970-64CC7640BFE7}" type="datetimeFigureOut">
              <a:rPr lang="ko-KR" altLang="en-US" smtClean="0"/>
              <a:t>2022-11-04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6484420-41A8-EA01-B3DA-86840E48F5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84AB279-75A2-FD03-F82D-F6BA8FC60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2108A-4D80-4DE1-B53D-5C832897DE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64138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BFE82F-F521-E4E2-5A32-5CFA81E9A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72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B5E1785-943E-49F8-5566-BF6832DFA2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2EF3583-CC59-E86C-5CD3-AFD44B1519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1E0C5E-2A66-4CA1-9970-64CC7640BFE7}" type="datetimeFigureOut">
              <a:rPr lang="ko-KR" altLang="en-US" smtClean="0"/>
              <a:t>2022-11-04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026094E-F848-851F-0C38-70F47E8E73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229245-51B1-CEC0-0FD8-869DC1C29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2108A-4D80-4DE1-B53D-5C832897DE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99331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5DDB26-4463-5979-84B5-7EF2F2480E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3BBCC0B-1171-45ED-D168-BE2DD7E330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2610AFD-C8FE-9DF3-65A5-15AB0622D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1E0C5E-2A66-4CA1-9970-64CC7640BFE7}" type="datetimeFigureOut">
              <a:rPr lang="ko-KR" altLang="en-US" smtClean="0"/>
              <a:t>2022-11-04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8F652F-EA0A-BD74-FD57-C7D727C5AE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4FB078C-F823-9B9B-DCF6-CF3ACF9FE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2108A-4D80-4DE1-B53D-5C832897DE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83270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2D2609-DDC9-8BFE-8B2B-C4BB72D92F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CA91A5B-3225-08DF-6149-887471831A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5249406-6610-25AE-2974-BF87F59517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9C19BA6-F17F-D2C8-156B-A533134F6E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1E0C5E-2A66-4CA1-9970-64CC7640BFE7}" type="datetimeFigureOut">
              <a:rPr lang="ko-KR" altLang="en-US" smtClean="0"/>
              <a:t>2022-11-04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713FBF3-7AA3-2C03-1975-AC2C0EF47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1FE62FE-991D-44DA-7569-EC482EA61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2108A-4D80-4DE1-B53D-5C832897DE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84026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98AF12-ACAB-277E-D2A9-ED5186E496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3783CDE-7C71-6721-2588-3FEA7DB2C0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D143FB6-7E61-E45C-E6CB-04571F8F0E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774599C-07DC-9DAA-C39F-BC77274C4B6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1C436D2-65AD-C050-9A0C-1657DBFF2C0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1362CE5-C9B0-9044-E9AB-C9450B5921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1E0C5E-2A66-4CA1-9970-64CC7640BFE7}" type="datetimeFigureOut">
              <a:rPr lang="ko-KR" altLang="en-US" smtClean="0"/>
              <a:t>2022-11-04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48E244F-A892-259D-A360-D357B6EA45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B487DA8-2F1F-5BBE-0E60-82BEAEC530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2108A-4D80-4DE1-B53D-5C832897DE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48901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9C7509-C4A2-74B8-6D9D-C6277A81B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CE238DD-9D04-E437-FD29-91A17935EF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1E0C5E-2A66-4CA1-9970-64CC7640BFE7}" type="datetimeFigureOut">
              <a:rPr lang="ko-KR" altLang="en-US" smtClean="0"/>
              <a:t>2022-11-04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304F277-E81B-7E0C-CBCD-81C57D2A68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43E329C-19D7-B356-DCA4-24CD01A68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2108A-4D80-4DE1-B53D-5C832897DE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72135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9A54D3C-81FF-E8D2-0AB1-932760A4B7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1E0C5E-2A66-4CA1-9970-64CC7640BFE7}" type="datetimeFigureOut">
              <a:rPr lang="ko-KR" altLang="en-US" smtClean="0"/>
              <a:t>2022-11-04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73CD590-7C07-9F33-B48B-28A0928C1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745560C-89EC-3A81-821B-65AA9B6ADF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2108A-4D80-4DE1-B53D-5C832897DE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1155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D72D74-D13F-9884-1D6C-7894EB5185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8FE4436-7389-A746-BF90-A8C80924D0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B7B88D9-1B11-7464-3AB1-77748F46E7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A09FB5D-408B-168C-978C-E56C268C85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1E0C5E-2A66-4CA1-9970-64CC7640BFE7}" type="datetimeFigureOut">
              <a:rPr lang="ko-KR" altLang="en-US" smtClean="0"/>
              <a:t>2022-11-04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E8A44F6-9F7F-4148-D593-7B84B9461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6906777-8942-5121-B369-8C82850E0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2108A-4D80-4DE1-B53D-5C832897DE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5023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0BE51D-4054-25C6-D403-A7DC576596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300F706-A095-3200-1476-FD1A4689D37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F8BD6BA-E8EB-9654-CA20-E5760D39B4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7E3927A-8C92-82E0-76C2-9E59F8D435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1E0C5E-2A66-4CA1-9970-64CC7640BFE7}" type="datetimeFigureOut">
              <a:rPr lang="ko-KR" altLang="en-US" smtClean="0"/>
              <a:t>2022-11-04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D35974D-C3B5-7435-C0D5-4DAAB71738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FF34F3C-5B25-C92F-55BF-53B8D67FC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2108A-4D80-4DE1-B53D-5C832897DE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05950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그룹 22">
            <a:extLst>
              <a:ext uri="{FF2B5EF4-FFF2-40B4-BE49-F238E27FC236}">
                <a16:creationId xmlns:a16="http://schemas.microsoft.com/office/drawing/2014/main" id="{4B871D33-DF9F-6CA3-43D4-34BC882AD8D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A5C051FD-4DF6-D84C-E292-A81FC2CD060F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F9F6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F3A25593-A88C-A907-15F8-8CDF7AFD949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77" t="9640" r="5977" b="9640"/>
            <a:stretch/>
          </p:blipFill>
          <p:spPr>
            <a:xfrm>
              <a:off x="10600092" y="6022756"/>
              <a:ext cx="1591908" cy="835244"/>
            </a:xfrm>
            <a:prstGeom prst="rect">
              <a:avLst/>
            </a:prstGeom>
          </p:spPr>
        </p:pic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EF1548FE-654B-30F9-782F-832425D65B5C}"/>
              </a:ext>
            </a:extLst>
          </p:cNvPr>
          <p:cNvGrpSpPr/>
          <p:nvPr userDrawn="1"/>
        </p:nvGrpSpPr>
        <p:grpSpPr>
          <a:xfrm rot="10800000">
            <a:off x="7902633" y="0"/>
            <a:ext cx="4289367" cy="1055716"/>
            <a:chOff x="152400" y="5954684"/>
            <a:chExt cx="4289367" cy="1055716"/>
          </a:xfrm>
        </p:grpSpPr>
        <p:sp>
          <p:nvSpPr>
            <p:cNvPr id="16" name="직각 삼각형 15">
              <a:extLst>
                <a:ext uri="{FF2B5EF4-FFF2-40B4-BE49-F238E27FC236}">
                  <a16:creationId xmlns:a16="http://schemas.microsoft.com/office/drawing/2014/main" id="{63FC2176-2D5B-1DC9-D628-D94C92E30CCB}"/>
                </a:ext>
              </a:extLst>
            </p:cNvPr>
            <p:cNvSpPr/>
            <p:nvPr userDrawn="1"/>
          </p:nvSpPr>
          <p:spPr>
            <a:xfrm>
              <a:off x="152400" y="5954684"/>
              <a:ext cx="2335876" cy="1055716"/>
            </a:xfrm>
            <a:prstGeom prst="rtTriangle">
              <a:avLst/>
            </a:prstGeom>
            <a:solidFill>
              <a:srgbClr val="47C4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각 삼각형 16">
              <a:extLst>
                <a:ext uri="{FF2B5EF4-FFF2-40B4-BE49-F238E27FC236}">
                  <a16:creationId xmlns:a16="http://schemas.microsoft.com/office/drawing/2014/main" id="{A8F4F4B0-9F26-1D40-6800-E2B27DC62600}"/>
                </a:ext>
              </a:extLst>
            </p:cNvPr>
            <p:cNvSpPr/>
            <p:nvPr userDrawn="1"/>
          </p:nvSpPr>
          <p:spPr>
            <a:xfrm>
              <a:off x="152400" y="6464300"/>
              <a:ext cx="4289367" cy="546100"/>
            </a:xfrm>
            <a:prstGeom prst="rtTriangle">
              <a:avLst/>
            </a:prstGeom>
            <a:solidFill>
              <a:srgbClr val="EA67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ECE2EB3F-6AE8-B232-EB97-B462F3A01307}"/>
              </a:ext>
            </a:extLst>
          </p:cNvPr>
          <p:cNvGrpSpPr/>
          <p:nvPr userDrawn="1"/>
        </p:nvGrpSpPr>
        <p:grpSpPr>
          <a:xfrm>
            <a:off x="0" y="5802284"/>
            <a:ext cx="4289367" cy="1055716"/>
            <a:chOff x="0" y="5802284"/>
            <a:chExt cx="4289367" cy="1055716"/>
          </a:xfrm>
        </p:grpSpPr>
        <p:sp>
          <p:nvSpPr>
            <p:cNvPr id="19" name="직각 삼각형 18">
              <a:extLst>
                <a:ext uri="{FF2B5EF4-FFF2-40B4-BE49-F238E27FC236}">
                  <a16:creationId xmlns:a16="http://schemas.microsoft.com/office/drawing/2014/main" id="{E42D9ED2-CC3B-5703-995F-899DFA2E9E52}"/>
                </a:ext>
              </a:extLst>
            </p:cNvPr>
            <p:cNvSpPr/>
            <p:nvPr userDrawn="1"/>
          </p:nvSpPr>
          <p:spPr>
            <a:xfrm>
              <a:off x="0" y="5802284"/>
              <a:ext cx="2335876" cy="1055716"/>
            </a:xfrm>
            <a:prstGeom prst="rtTriangle">
              <a:avLst/>
            </a:prstGeom>
            <a:solidFill>
              <a:srgbClr val="70C2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직각 삼각형 19">
              <a:extLst>
                <a:ext uri="{FF2B5EF4-FFF2-40B4-BE49-F238E27FC236}">
                  <a16:creationId xmlns:a16="http://schemas.microsoft.com/office/drawing/2014/main" id="{05964476-02DC-CC0B-B649-29E5C3D24C8E}"/>
                </a:ext>
              </a:extLst>
            </p:cNvPr>
            <p:cNvSpPr/>
            <p:nvPr userDrawn="1"/>
          </p:nvSpPr>
          <p:spPr>
            <a:xfrm>
              <a:off x="0" y="6311900"/>
              <a:ext cx="4289367" cy="546100"/>
            </a:xfrm>
            <a:prstGeom prst="rtTriangle">
              <a:avLst/>
            </a:prstGeom>
            <a:solidFill>
              <a:srgbClr val="FB99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8E23789-3D4D-8018-8F59-0C3534B4B433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8B25E3A-365A-C9B0-E077-B240D17C7184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E93CCF-F154-7E38-5C38-D6C149BE1C7D}"/>
              </a:ext>
            </a:extLst>
          </p:cNvPr>
          <p:cNvSpPr>
            <a:spLocks noGrp="1"/>
          </p:cNvSpPr>
          <p:nvPr userDrawn="1"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1E0C5E-2A66-4CA1-9970-64CC7640BFE7}" type="datetimeFigureOut">
              <a:rPr lang="ko-KR" altLang="en-US" smtClean="0"/>
              <a:t>2022-11-04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95EEEA8-1D48-56A4-169B-3D462C86722A}"/>
              </a:ext>
            </a:extLst>
          </p:cNvPr>
          <p:cNvSpPr>
            <a:spLocks noGrp="1"/>
          </p:cNvSpPr>
          <p:nvPr userDrawn="1"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750462E-91A2-B8E5-87F5-4BC72B003385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B2108A-4D80-4DE1-B53D-5C832897DE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77174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A6343C-1F6F-4A1F-4CB4-90D09EFC4A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966955"/>
            <a:ext cx="9144000" cy="2387600"/>
          </a:xfrm>
        </p:spPr>
        <p:txBody>
          <a:bodyPr anchor="ctr">
            <a:normAutofit/>
          </a:bodyPr>
          <a:lstStyle/>
          <a:p>
            <a:r>
              <a:rPr lang="ko-KR" altLang="en-US" sz="9600" dirty="0" err="1"/>
              <a:t>심청이를</a:t>
            </a:r>
            <a:r>
              <a:rPr lang="ko-KR" altLang="en-US" sz="9600" dirty="0"/>
              <a:t> 만나보아요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45411EA-8C3A-A5A8-F909-71B076885093}"/>
              </a:ext>
            </a:extLst>
          </p:cNvPr>
          <p:cNvGrpSpPr/>
          <p:nvPr/>
        </p:nvGrpSpPr>
        <p:grpSpPr>
          <a:xfrm>
            <a:off x="5000988" y="4144705"/>
            <a:ext cx="2190023" cy="1154927"/>
            <a:chOff x="7262217" y="3310859"/>
            <a:chExt cx="2190023" cy="1154927"/>
          </a:xfrm>
        </p:grpSpPr>
        <p:pic>
          <p:nvPicPr>
            <p:cNvPr id="9" name="그래픽 8">
              <a:extLst>
                <a:ext uri="{FF2B5EF4-FFF2-40B4-BE49-F238E27FC236}">
                  <a16:creationId xmlns:a16="http://schemas.microsoft.com/office/drawing/2014/main" id="{C5940D4C-EC55-A6CE-EB60-1CB98C1E57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5413" b="27414"/>
            <a:stretch/>
          </p:blipFill>
          <p:spPr>
            <a:xfrm rot="-720000">
              <a:off x="7614327" y="3310859"/>
              <a:ext cx="907624" cy="609677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2AD5680-0B95-4232-2D17-1F03B05EDC11}"/>
                </a:ext>
              </a:extLst>
            </p:cNvPr>
            <p:cNvSpPr txBox="1"/>
            <p:nvPr/>
          </p:nvSpPr>
          <p:spPr>
            <a:xfrm>
              <a:off x="7262217" y="3634789"/>
              <a:ext cx="219002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4800" dirty="0">
                  <a:solidFill>
                    <a:srgbClr val="009A46"/>
                  </a:solidFill>
                  <a:latin typeface="210 스무살의봄 B" panose="02020603020101020101" pitchFamily="18" charset="-127"/>
                  <a:ea typeface="210 스무살의봄 B" panose="02020603020101020101" pitchFamily="18" charset="-127"/>
                </a:rPr>
                <a:t>떡잎방범대</a:t>
              </a:r>
            </a:p>
          </p:txBody>
        </p:sp>
      </p:grp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09F5E66-F1E9-C3E7-67C6-F6953595C7EA}"/>
              </a:ext>
            </a:extLst>
          </p:cNvPr>
          <p:cNvSpPr txBox="1">
            <a:spLocks/>
          </p:cNvSpPr>
          <p:nvPr/>
        </p:nvSpPr>
        <p:spPr>
          <a:xfrm>
            <a:off x="2482514" y="3799745"/>
            <a:ext cx="7226970" cy="4773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ko-KR" altLang="en-US" b="1" dirty="0"/>
              <a:t>심층학습을 활용한 청소년 심리상담 서비스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9621260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AD14F8-BD5F-1FBA-DBFA-D5E192CA9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프로토타입 실행 예시 및 분석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C95B4B94-4EE5-3092-8B4E-1855B24EA81B}"/>
              </a:ext>
            </a:extLst>
          </p:cNvPr>
          <p:cNvGrpSpPr/>
          <p:nvPr/>
        </p:nvGrpSpPr>
        <p:grpSpPr>
          <a:xfrm>
            <a:off x="1305465" y="1690688"/>
            <a:ext cx="9397571" cy="4496475"/>
            <a:chOff x="1305465" y="1690688"/>
            <a:chExt cx="9397571" cy="449647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701D6C3-6204-A6E4-F9FB-3574B1AF5437}"/>
                </a:ext>
              </a:extLst>
            </p:cNvPr>
            <p:cNvSpPr txBox="1"/>
            <p:nvPr/>
          </p:nvSpPr>
          <p:spPr>
            <a:xfrm>
              <a:off x="1493715" y="1690688"/>
              <a:ext cx="20730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심청이 프로토타입 실행 결과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8EE3D54-3A5A-6744-5C26-875AC12432FF}"/>
                </a:ext>
              </a:extLst>
            </p:cNvPr>
            <p:cNvSpPr txBox="1"/>
            <p:nvPr/>
          </p:nvSpPr>
          <p:spPr>
            <a:xfrm>
              <a:off x="6858110" y="1690688"/>
              <a:ext cx="18181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심청이 프로토타입 산출물</a:t>
              </a:r>
            </a:p>
          </p:txBody>
        </p: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A577D991-2611-0991-6820-A3A219C4C4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858110" y="2058835"/>
              <a:ext cx="3844926" cy="4124896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6F91BE6F-BC01-F926-0C10-09949E0039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0255" b="-1"/>
            <a:stretch/>
          </p:blipFill>
          <p:spPr>
            <a:xfrm>
              <a:off x="1305465" y="2058835"/>
              <a:ext cx="3906949" cy="412832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446959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AD14F8-BD5F-1FBA-DBFA-D5E192CA9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프로토타입 실행 예시 및 분석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FAA971-9468-F33C-76EC-3D24C7327002}"/>
              </a:ext>
            </a:extLst>
          </p:cNvPr>
          <p:cNvSpPr txBox="1"/>
          <p:nvPr/>
        </p:nvSpPr>
        <p:spPr>
          <a:xfrm>
            <a:off x="1493715" y="1690688"/>
            <a:ext cx="2800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보고서 점수계산 및 분류 </a:t>
            </a:r>
            <a:r>
              <a:rPr lang="en-US" altLang="ko-KR" dirty="0"/>
              <a:t>RPA</a:t>
            </a:r>
            <a:r>
              <a:rPr lang="ko-KR" altLang="en-US" dirty="0"/>
              <a:t>작동 영상</a:t>
            </a:r>
          </a:p>
        </p:txBody>
      </p:sp>
      <p:pic>
        <p:nvPicPr>
          <p:cNvPr id="3" name="RPA 결과">
            <a:hlinkClick r:id="" action="ppaction://media"/>
            <a:extLst>
              <a:ext uri="{FF2B5EF4-FFF2-40B4-BE49-F238E27FC236}">
                <a16:creationId xmlns:a16="http://schemas.microsoft.com/office/drawing/2014/main" id="{FA9141D0-FC6C-5B06-B584-280982B1DA4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79703" y="2114207"/>
            <a:ext cx="7632594" cy="4247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080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863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AD14F8-BD5F-1FBA-DBFA-D5E192CA9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프로토타입 실행 예시 및 분석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FAA971-9468-F33C-76EC-3D24C7327002}"/>
              </a:ext>
            </a:extLst>
          </p:cNvPr>
          <p:cNvSpPr txBox="1"/>
          <p:nvPr/>
        </p:nvSpPr>
        <p:spPr>
          <a:xfrm>
            <a:off x="1493715" y="1690688"/>
            <a:ext cx="2605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보고서 점수계산 및 분류 </a:t>
            </a:r>
            <a:r>
              <a:rPr lang="en-US" altLang="ko-KR" dirty="0"/>
              <a:t>RPA</a:t>
            </a:r>
            <a:r>
              <a:rPr lang="ko-KR" altLang="en-US" dirty="0"/>
              <a:t> 산출물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2D3FAD2-3E0F-504B-85E7-6672FDD770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802"/>
          <a:stretch/>
        </p:blipFill>
        <p:spPr>
          <a:xfrm>
            <a:off x="2279701" y="2172976"/>
            <a:ext cx="7632596" cy="4130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1841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AD14F8-BD5F-1FBA-DBFA-D5E192CA9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프로토타입 실행 예시 및 분석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FAA971-9468-F33C-76EC-3D24C7327002}"/>
              </a:ext>
            </a:extLst>
          </p:cNvPr>
          <p:cNvSpPr txBox="1"/>
          <p:nvPr/>
        </p:nvSpPr>
        <p:spPr>
          <a:xfrm>
            <a:off x="1493715" y="1690688"/>
            <a:ext cx="3256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보고서 점수계산 및 분류 </a:t>
            </a:r>
            <a:r>
              <a:rPr lang="en-US" altLang="ko-KR" dirty="0"/>
              <a:t>RPA</a:t>
            </a:r>
            <a:r>
              <a:rPr lang="ko-KR" altLang="en-US" dirty="0"/>
              <a:t> 이메일 전송결과</a:t>
            </a: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96B98DFA-F180-A50A-8F8B-ADC2F13A8F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9701" y="2789372"/>
            <a:ext cx="7632596" cy="2897290"/>
          </a:xfrm>
          <a:prstGeom prst="rect">
            <a:avLst/>
          </a:prstGeom>
          <a:ln w="19050">
            <a:solidFill>
              <a:srgbClr val="EA676C"/>
            </a:solidFill>
          </a:ln>
        </p:spPr>
      </p:pic>
    </p:spTree>
    <p:extLst>
      <p:ext uri="{BB962C8B-B14F-4D97-AF65-F5344CB8AC3E}">
        <p14:creationId xmlns:p14="http://schemas.microsoft.com/office/powerpoint/2010/main" val="4631941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AD14F8-BD5F-1FBA-DBFA-D5E192CA9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프로토타입 실행 예시 및 분석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00EEA9-7DD1-5C6F-E0CF-1170EF5F689A}"/>
              </a:ext>
            </a:extLst>
          </p:cNvPr>
          <p:cNvSpPr txBox="1"/>
          <p:nvPr/>
        </p:nvSpPr>
        <p:spPr>
          <a:xfrm>
            <a:off x="1493715" y="1690688"/>
            <a:ext cx="3106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의도 분류 모델 </a:t>
            </a:r>
            <a:r>
              <a:rPr lang="en-US" altLang="ko-KR" dirty="0"/>
              <a:t>epoch </a:t>
            </a:r>
            <a:r>
              <a:rPr lang="ko-KR" altLang="en-US" dirty="0"/>
              <a:t>횟수 별 정확도 분석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F218B8B-CB3B-BB93-84A7-5B0383A50A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3715" y="2060020"/>
            <a:ext cx="5229016" cy="4113032"/>
          </a:xfrm>
          <a:prstGeom prst="rect">
            <a:avLst/>
          </a:prstGeom>
        </p:spPr>
      </p:pic>
      <p:grpSp>
        <p:nvGrpSpPr>
          <p:cNvPr id="34" name="그룹 33">
            <a:extLst>
              <a:ext uri="{FF2B5EF4-FFF2-40B4-BE49-F238E27FC236}">
                <a16:creationId xmlns:a16="http://schemas.microsoft.com/office/drawing/2014/main" id="{6CFFE36D-ECEF-870B-5D31-515A3FF42948}"/>
              </a:ext>
            </a:extLst>
          </p:cNvPr>
          <p:cNvGrpSpPr/>
          <p:nvPr/>
        </p:nvGrpSpPr>
        <p:grpSpPr>
          <a:xfrm>
            <a:off x="4475749" y="2185281"/>
            <a:ext cx="5575071" cy="3127360"/>
            <a:chOff x="4475749" y="2185281"/>
            <a:chExt cx="5575071" cy="3127360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CDDCF961-3109-CEED-90B1-E21CBB2DC6A5}"/>
                </a:ext>
              </a:extLst>
            </p:cNvPr>
            <p:cNvGrpSpPr/>
            <p:nvPr/>
          </p:nvGrpSpPr>
          <p:grpSpPr>
            <a:xfrm>
              <a:off x="4475749" y="2185281"/>
              <a:ext cx="5552630" cy="1568559"/>
              <a:chOff x="4475749" y="2185281"/>
              <a:chExt cx="5552630" cy="1568559"/>
            </a:xfrm>
          </p:grpSpPr>
          <p:cxnSp>
            <p:nvCxnSpPr>
              <p:cNvPr id="10" name="연결선: 꺾임 9">
                <a:extLst>
                  <a:ext uri="{FF2B5EF4-FFF2-40B4-BE49-F238E27FC236}">
                    <a16:creationId xmlns:a16="http://schemas.microsoft.com/office/drawing/2014/main" id="{BBBB2130-EDA3-DB64-272F-75B0AECF39A5}"/>
                  </a:ext>
                </a:extLst>
              </p:cNvPr>
              <p:cNvCxnSpPr>
                <a:cxnSpLocks/>
                <a:stCxn id="12" idx="1"/>
              </p:cNvCxnSpPr>
              <p:nvPr/>
            </p:nvCxnSpPr>
            <p:spPr>
              <a:xfrm rot="10800000" flipV="1">
                <a:off x="4475749" y="2646945"/>
                <a:ext cx="3074066" cy="1106895"/>
              </a:xfrm>
              <a:prstGeom prst="bentConnector3">
                <a:avLst>
                  <a:gd name="adj1" fmla="val 99902"/>
                </a:avLst>
              </a:prstGeom>
              <a:ln w="76200">
                <a:solidFill>
                  <a:srgbClr val="EA676C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F9B1DC1-B5FE-B6F2-58CC-465076C39892}"/>
                  </a:ext>
                </a:extLst>
              </p:cNvPr>
              <p:cNvSpPr txBox="1"/>
              <p:nvPr/>
            </p:nvSpPr>
            <p:spPr>
              <a:xfrm>
                <a:off x="7549815" y="2185281"/>
                <a:ext cx="2478564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b="1" dirty="0"/>
                  <a:t>Epoch 13</a:t>
                </a:r>
              </a:p>
              <a:p>
                <a:r>
                  <a:rPr lang="en-US" altLang="ko-KR" dirty="0" err="1"/>
                  <a:t>Train_accuracy</a:t>
                </a:r>
                <a:r>
                  <a:rPr lang="en-US" altLang="ko-KR" dirty="0"/>
                  <a:t> : 0.96875</a:t>
                </a:r>
              </a:p>
              <a:p>
                <a:r>
                  <a:rPr lang="en-US" altLang="ko-KR" dirty="0" err="1"/>
                  <a:t>Test_accuracy</a:t>
                </a:r>
                <a:r>
                  <a:rPr lang="en-US" altLang="ko-KR" dirty="0"/>
                  <a:t> : 0.8641667</a:t>
                </a:r>
                <a:endParaRPr lang="ko-KR" altLang="en-US" dirty="0"/>
              </a:p>
            </p:txBody>
          </p:sp>
        </p:grp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0B8C273D-5574-0997-B02D-598276EB29B6}"/>
                </a:ext>
              </a:extLst>
            </p:cNvPr>
            <p:cNvGrpSpPr/>
            <p:nvPr/>
          </p:nvGrpSpPr>
          <p:grpSpPr>
            <a:xfrm>
              <a:off x="5221712" y="3287296"/>
              <a:ext cx="4829108" cy="923330"/>
              <a:chOff x="5221713" y="2185281"/>
              <a:chExt cx="4829108" cy="923330"/>
            </a:xfrm>
          </p:grpSpPr>
          <p:cxnSp>
            <p:nvCxnSpPr>
              <p:cNvPr id="17" name="연결선: 꺾임 16">
                <a:extLst>
                  <a:ext uri="{FF2B5EF4-FFF2-40B4-BE49-F238E27FC236}">
                    <a16:creationId xmlns:a16="http://schemas.microsoft.com/office/drawing/2014/main" id="{783CC7F6-4D4B-76A9-9CC9-33772C2C0FB6}"/>
                  </a:ext>
                </a:extLst>
              </p:cNvPr>
              <p:cNvCxnSpPr>
                <a:cxnSpLocks/>
                <a:stCxn id="18" idx="1"/>
              </p:cNvCxnSpPr>
              <p:nvPr/>
            </p:nvCxnSpPr>
            <p:spPr>
              <a:xfrm rot="10800000" flipV="1">
                <a:off x="5221713" y="2646945"/>
                <a:ext cx="2328103" cy="4881"/>
              </a:xfrm>
              <a:prstGeom prst="bentConnector3">
                <a:avLst>
                  <a:gd name="adj1" fmla="val 50000"/>
                </a:avLst>
              </a:prstGeom>
              <a:ln w="76200">
                <a:solidFill>
                  <a:srgbClr val="EA676C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20F4DD1-7F31-47CC-F701-8B27B34A51DF}"/>
                  </a:ext>
                </a:extLst>
              </p:cNvPr>
              <p:cNvSpPr txBox="1"/>
              <p:nvPr/>
            </p:nvSpPr>
            <p:spPr>
              <a:xfrm>
                <a:off x="7549815" y="2185281"/>
                <a:ext cx="2501006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b="1" dirty="0"/>
                  <a:t>Epoch 17</a:t>
                </a:r>
              </a:p>
              <a:p>
                <a:r>
                  <a:rPr lang="en-US" altLang="ko-KR" dirty="0" err="1"/>
                  <a:t>Train_accuracy</a:t>
                </a:r>
                <a:r>
                  <a:rPr lang="en-US" altLang="ko-KR" dirty="0"/>
                  <a:t> : 0.96875</a:t>
                </a:r>
              </a:p>
              <a:p>
                <a:r>
                  <a:rPr lang="en-US" altLang="ko-KR" dirty="0" err="1"/>
                  <a:t>Test_accuracy</a:t>
                </a:r>
                <a:r>
                  <a:rPr lang="en-US" altLang="ko-KR" dirty="0"/>
                  <a:t> : 0.8695833</a:t>
                </a:r>
                <a:endParaRPr lang="ko-KR" altLang="en-US" dirty="0"/>
              </a:p>
            </p:txBody>
          </p:sp>
        </p:grp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79AE8F2C-E2FD-CED4-86BD-BE8DB7DA2A4B}"/>
                </a:ext>
              </a:extLst>
            </p:cNvPr>
            <p:cNvGrpSpPr/>
            <p:nvPr/>
          </p:nvGrpSpPr>
          <p:grpSpPr>
            <a:xfrm>
              <a:off x="5582653" y="4019814"/>
              <a:ext cx="4413666" cy="1292827"/>
              <a:chOff x="5582653" y="1815784"/>
              <a:chExt cx="4413666" cy="1292827"/>
            </a:xfrm>
          </p:grpSpPr>
          <p:cxnSp>
            <p:nvCxnSpPr>
              <p:cNvPr id="20" name="연결선: 꺾임 19">
                <a:extLst>
                  <a:ext uri="{FF2B5EF4-FFF2-40B4-BE49-F238E27FC236}">
                    <a16:creationId xmlns:a16="http://schemas.microsoft.com/office/drawing/2014/main" id="{46D3D599-C6EF-5CB1-00D6-EDAA2E2C1306}"/>
                  </a:ext>
                </a:extLst>
              </p:cNvPr>
              <p:cNvCxnSpPr>
                <a:cxnSpLocks/>
                <a:stCxn id="21" idx="1"/>
              </p:cNvCxnSpPr>
              <p:nvPr/>
            </p:nvCxnSpPr>
            <p:spPr>
              <a:xfrm rot="10800000">
                <a:off x="5582653" y="1815784"/>
                <a:ext cx="1967162" cy="831162"/>
              </a:xfrm>
              <a:prstGeom prst="bentConnector3">
                <a:avLst>
                  <a:gd name="adj1" fmla="val 99847"/>
                </a:avLst>
              </a:prstGeom>
              <a:ln w="76200">
                <a:solidFill>
                  <a:srgbClr val="EA676C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B36D370-F695-442F-B58C-D5E39C28199E}"/>
                  </a:ext>
                </a:extLst>
              </p:cNvPr>
              <p:cNvSpPr txBox="1"/>
              <p:nvPr/>
            </p:nvSpPr>
            <p:spPr>
              <a:xfrm>
                <a:off x="7549815" y="2185281"/>
                <a:ext cx="2446504" cy="923330"/>
              </a:xfrm>
              <a:prstGeom prst="rect">
                <a:avLst/>
              </a:prstGeom>
              <a:noFill/>
              <a:ln w="57150">
                <a:solidFill>
                  <a:srgbClr val="EA676C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ko-KR" b="1" dirty="0">
                    <a:solidFill>
                      <a:srgbClr val="EA676C"/>
                    </a:solidFill>
                  </a:rPr>
                  <a:t>Epoch 19</a:t>
                </a:r>
              </a:p>
              <a:p>
                <a:r>
                  <a:rPr lang="en-US" altLang="ko-KR" dirty="0" err="1"/>
                  <a:t>Train_accuracy</a:t>
                </a:r>
                <a:r>
                  <a:rPr lang="en-US" altLang="ko-KR" dirty="0"/>
                  <a:t> : 0.9106141</a:t>
                </a:r>
              </a:p>
              <a:p>
                <a:r>
                  <a:rPr lang="en-US" altLang="ko-KR" b="1" dirty="0" err="1">
                    <a:solidFill>
                      <a:srgbClr val="EA676C"/>
                    </a:solidFill>
                  </a:rPr>
                  <a:t>Test_accuracy</a:t>
                </a:r>
                <a:r>
                  <a:rPr lang="en-US" altLang="ko-KR" b="1" dirty="0">
                    <a:solidFill>
                      <a:srgbClr val="EA676C"/>
                    </a:solidFill>
                  </a:rPr>
                  <a:t> : 0.87</a:t>
                </a:r>
                <a:endParaRPr lang="ko-KR" altLang="en-US" b="1" dirty="0">
                  <a:solidFill>
                    <a:srgbClr val="EA676C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158719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AD14F8-BD5F-1FBA-DBFA-D5E192CA9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프로토타입 실행 예시 및 분석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FAA971-9468-F33C-76EC-3D24C7327002}"/>
              </a:ext>
            </a:extLst>
          </p:cNvPr>
          <p:cNvSpPr txBox="1"/>
          <p:nvPr/>
        </p:nvSpPr>
        <p:spPr>
          <a:xfrm>
            <a:off x="1493715" y="1690688"/>
            <a:ext cx="3449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긍정</a:t>
            </a:r>
            <a:r>
              <a:rPr lang="en-US" altLang="ko-KR" dirty="0"/>
              <a:t>/</a:t>
            </a:r>
            <a:r>
              <a:rPr lang="ko-KR" altLang="en-US" dirty="0"/>
              <a:t>부정 분류 모델 </a:t>
            </a:r>
            <a:r>
              <a:rPr lang="en-US" altLang="ko-KR" dirty="0"/>
              <a:t>epoch </a:t>
            </a:r>
            <a:r>
              <a:rPr lang="ko-KR" altLang="en-US" dirty="0"/>
              <a:t>횟수 별 정확도 분석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9211A24-74B2-85C5-442D-794559D858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3239" y="2060020"/>
            <a:ext cx="5219057" cy="4113032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09A5255E-9B9C-E6DF-2222-03A673C2CFD0}"/>
              </a:ext>
            </a:extLst>
          </p:cNvPr>
          <p:cNvGrpSpPr/>
          <p:nvPr/>
        </p:nvGrpSpPr>
        <p:grpSpPr>
          <a:xfrm>
            <a:off x="4849707" y="2185281"/>
            <a:ext cx="5707662" cy="3127360"/>
            <a:chOff x="4849707" y="2185281"/>
            <a:chExt cx="5707662" cy="3127360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33127B99-60B6-D2D4-E5DC-F18D51F71DE3}"/>
                </a:ext>
              </a:extLst>
            </p:cNvPr>
            <p:cNvGrpSpPr/>
            <p:nvPr/>
          </p:nvGrpSpPr>
          <p:grpSpPr>
            <a:xfrm>
              <a:off x="4849707" y="2185281"/>
              <a:ext cx="5178672" cy="1563677"/>
              <a:chOff x="4849707" y="2185281"/>
              <a:chExt cx="5178672" cy="1563677"/>
            </a:xfrm>
          </p:grpSpPr>
          <p:cxnSp>
            <p:nvCxnSpPr>
              <p:cNvPr id="16" name="연결선: 꺾임 15">
                <a:extLst>
                  <a:ext uri="{FF2B5EF4-FFF2-40B4-BE49-F238E27FC236}">
                    <a16:creationId xmlns:a16="http://schemas.microsoft.com/office/drawing/2014/main" id="{A710559B-6EB1-925F-5AC3-0667F005EE3C}"/>
                  </a:ext>
                </a:extLst>
              </p:cNvPr>
              <p:cNvCxnSpPr>
                <a:cxnSpLocks/>
                <a:stCxn id="17" idx="1"/>
              </p:cNvCxnSpPr>
              <p:nvPr/>
            </p:nvCxnSpPr>
            <p:spPr>
              <a:xfrm rot="10800000" flipV="1">
                <a:off x="4849707" y="2646945"/>
                <a:ext cx="2700108" cy="1102013"/>
              </a:xfrm>
              <a:prstGeom prst="bentConnector3">
                <a:avLst>
                  <a:gd name="adj1" fmla="val 99920"/>
                </a:avLst>
              </a:prstGeom>
              <a:ln w="76200">
                <a:solidFill>
                  <a:srgbClr val="EA676C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B598240-A43B-A29A-5DBA-6A8483D82224}"/>
                  </a:ext>
                </a:extLst>
              </p:cNvPr>
              <p:cNvSpPr txBox="1"/>
              <p:nvPr/>
            </p:nvSpPr>
            <p:spPr>
              <a:xfrm>
                <a:off x="7549815" y="2185281"/>
                <a:ext cx="2478564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b="1" dirty="0"/>
                  <a:t>Epoch 15</a:t>
                </a:r>
              </a:p>
              <a:p>
                <a:r>
                  <a:rPr lang="en-US" altLang="ko-KR" dirty="0" err="1"/>
                  <a:t>Train_accuracy</a:t>
                </a:r>
                <a:r>
                  <a:rPr lang="en-US" altLang="ko-KR" dirty="0"/>
                  <a:t> : 0.984375</a:t>
                </a:r>
              </a:p>
              <a:p>
                <a:r>
                  <a:rPr lang="en-US" altLang="ko-KR" dirty="0" err="1"/>
                  <a:t>Test_accuracy</a:t>
                </a:r>
                <a:r>
                  <a:rPr lang="en-US" altLang="ko-KR" dirty="0"/>
                  <a:t> : 0.9620536</a:t>
                </a:r>
                <a:endParaRPr lang="ko-KR" altLang="en-US" dirty="0"/>
              </a:p>
            </p:txBody>
          </p:sp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19809D24-E62C-2E3B-CEF6-4A3FE482032E}"/>
                </a:ext>
              </a:extLst>
            </p:cNvPr>
            <p:cNvGrpSpPr/>
            <p:nvPr/>
          </p:nvGrpSpPr>
          <p:grpSpPr>
            <a:xfrm>
              <a:off x="5046148" y="3287296"/>
              <a:ext cx="5511221" cy="923330"/>
              <a:chOff x="5046149" y="2185281"/>
              <a:chExt cx="5511221" cy="923330"/>
            </a:xfrm>
          </p:grpSpPr>
          <p:cxnSp>
            <p:nvCxnSpPr>
              <p:cNvPr id="14" name="연결선: 꺾임 13">
                <a:extLst>
                  <a:ext uri="{FF2B5EF4-FFF2-40B4-BE49-F238E27FC236}">
                    <a16:creationId xmlns:a16="http://schemas.microsoft.com/office/drawing/2014/main" id="{8D2DA2E1-296B-F245-B84B-5C7CA13C0826}"/>
                  </a:ext>
                </a:extLst>
              </p:cNvPr>
              <p:cNvCxnSpPr>
                <a:cxnSpLocks/>
                <a:stCxn id="15" idx="1"/>
              </p:cNvCxnSpPr>
              <p:nvPr/>
            </p:nvCxnSpPr>
            <p:spPr>
              <a:xfrm rot="10800000" flipV="1">
                <a:off x="5046149" y="2646945"/>
                <a:ext cx="2503667" cy="415"/>
              </a:xfrm>
              <a:prstGeom prst="bentConnector3">
                <a:avLst>
                  <a:gd name="adj1" fmla="val 50000"/>
                </a:avLst>
              </a:prstGeom>
              <a:ln w="76200">
                <a:solidFill>
                  <a:srgbClr val="EA676C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6AB8402-9663-3781-FA6B-147DF71AD615}"/>
                  </a:ext>
                </a:extLst>
              </p:cNvPr>
              <p:cNvSpPr txBox="1"/>
              <p:nvPr/>
            </p:nvSpPr>
            <p:spPr>
              <a:xfrm>
                <a:off x="7549815" y="2185281"/>
                <a:ext cx="3007555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b="1" dirty="0"/>
                  <a:t>Epoch 16</a:t>
                </a:r>
              </a:p>
              <a:p>
                <a:r>
                  <a:rPr lang="en-US" altLang="ko-KR" dirty="0" err="1">
                    <a:solidFill>
                      <a:srgbClr val="EA676C"/>
                    </a:solidFill>
                  </a:rPr>
                  <a:t>Train_accuracy</a:t>
                </a:r>
                <a:r>
                  <a:rPr lang="en-US" altLang="ko-KR" dirty="0">
                    <a:solidFill>
                      <a:srgbClr val="EA676C"/>
                    </a:solidFill>
                  </a:rPr>
                  <a:t> :  1 (overfitting)</a:t>
                </a:r>
              </a:p>
              <a:p>
                <a:r>
                  <a:rPr lang="en-US" altLang="ko-KR" dirty="0" err="1"/>
                  <a:t>Test_accuracy</a:t>
                </a:r>
                <a:r>
                  <a:rPr lang="en-US" altLang="ko-KR" dirty="0"/>
                  <a:t> : 0.9642857</a:t>
                </a:r>
                <a:endParaRPr lang="ko-KR" altLang="en-US" dirty="0"/>
              </a:p>
            </p:txBody>
          </p:sp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383527F1-0210-4643-6936-7B2E7EEC2263}"/>
                </a:ext>
              </a:extLst>
            </p:cNvPr>
            <p:cNvGrpSpPr/>
            <p:nvPr/>
          </p:nvGrpSpPr>
          <p:grpSpPr>
            <a:xfrm>
              <a:off x="5229013" y="3935312"/>
              <a:ext cx="4845852" cy="1377329"/>
              <a:chOff x="5229013" y="1731282"/>
              <a:chExt cx="4845852" cy="1377329"/>
            </a:xfrm>
          </p:grpSpPr>
          <p:cxnSp>
            <p:nvCxnSpPr>
              <p:cNvPr id="12" name="연결선: 꺾임 11">
                <a:extLst>
                  <a:ext uri="{FF2B5EF4-FFF2-40B4-BE49-F238E27FC236}">
                    <a16:creationId xmlns:a16="http://schemas.microsoft.com/office/drawing/2014/main" id="{4D757D8C-0D9B-158C-65D5-D46F08163E81}"/>
                  </a:ext>
                </a:extLst>
              </p:cNvPr>
              <p:cNvCxnSpPr>
                <a:cxnSpLocks/>
                <a:stCxn id="13" idx="1"/>
              </p:cNvCxnSpPr>
              <p:nvPr/>
            </p:nvCxnSpPr>
            <p:spPr>
              <a:xfrm rot="10800000">
                <a:off x="5229013" y="1731282"/>
                <a:ext cx="2320802" cy="915665"/>
              </a:xfrm>
              <a:prstGeom prst="bentConnector3">
                <a:avLst>
                  <a:gd name="adj1" fmla="val 100028"/>
                </a:avLst>
              </a:prstGeom>
              <a:ln w="76200">
                <a:solidFill>
                  <a:srgbClr val="EA676C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B87F377-8AB7-C42F-8E7A-9D605DE2BA2C}"/>
                  </a:ext>
                </a:extLst>
              </p:cNvPr>
              <p:cNvSpPr txBox="1"/>
              <p:nvPr/>
            </p:nvSpPr>
            <p:spPr>
              <a:xfrm>
                <a:off x="7549815" y="2185281"/>
                <a:ext cx="2525050" cy="923330"/>
              </a:xfrm>
              <a:prstGeom prst="rect">
                <a:avLst/>
              </a:prstGeom>
              <a:noFill/>
              <a:ln w="57150">
                <a:solidFill>
                  <a:srgbClr val="EA676C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ko-KR" b="1" dirty="0">
                    <a:solidFill>
                      <a:srgbClr val="EA676C"/>
                    </a:solidFill>
                  </a:rPr>
                  <a:t>Epoch 17</a:t>
                </a:r>
              </a:p>
              <a:p>
                <a:r>
                  <a:rPr lang="en-US" altLang="ko-KR" dirty="0" err="1"/>
                  <a:t>Train_accuracy</a:t>
                </a:r>
                <a:r>
                  <a:rPr lang="en-US" altLang="ko-KR" dirty="0"/>
                  <a:t> : 0.984375</a:t>
                </a:r>
              </a:p>
              <a:p>
                <a:r>
                  <a:rPr lang="en-US" altLang="ko-KR" b="1" dirty="0" err="1">
                    <a:solidFill>
                      <a:srgbClr val="EA676C"/>
                    </a:solidFill>
                  </a:rPr>
                  <a:t>Test_accuracy</a:t>
                </a:r>
                <a:r>
                  <a:rPr lang="en-US" altLang="ko-KR" b="1" dirty="0">
                    <a:solidFill>
                      <a:srgbClr val="EA676C"/>
                    </a:solidFill>
                  </a:rPr>
                  <a:t> : 0.9624857</a:t>
                </a:r>
                <a:endParaRPr lang="ko-KR" altLang="en-US" b="1" dirty="0">
                  <a:solidFill>
                    <a:srgbClr val="EA676C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090492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AD14F8-BD5F-1FBA-DBFA-D5E192CA9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인터뷰 진행상황</a:t>
            </a: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1C348F1B-53D2-840C-9204-AE4B24A2102C}"/>
              </a:ext>
            </a:extLst>
          </p:cNvPr>
          <p:cNvGrpSpPr/>
          <p:nvPr/>
        </p:nvGrpSpPr>
        <p:grpSpPr>
          <a:xfrm>
            <a:off x="1666753" y="2101075"/>
            <a:ext cx="8858494" cy="3542603"/>
            <a:chOff x="1798566" y="1986775"/>
            <a:chExt cx="8858494" cy="3542603"/>
          </a:xfrm>
        </p:grpSpPr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067B4DCA-B0D8-AEBF-CF34-41E1F552E230}"/>
                </a:ext>
              </a:extLst>
            </p:cNvPr>
            <p:cNvGrpSpPr/>
            <p:nvPr/>
          </p:nvGrpSpPr>
          <p:grpSpPr>
            <a:xfrm>
              <a:off x="1798566" y="1986775"/>
              <a:ext cx="8317914" cy="771150"/>
              <a:chOff x="820768" y="1986775"/>
              <a:chExt cx="8317914" cy="771150"/>
            </a:xfrm>
          </p:grpSpPr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2505C36-ADC9-3BA1-3116-439041EBFA33}"/>
                  </a:ext>
                </a:extLst>
              </p:cNvPr>
              <p:cNvSpPr txBox="1"/>
              <p:nvPr/>
            </p:nvSpPr>
            <p:spPr>
              <a:xfrm>
                <a:off x="820768" y="2018407"/>
                <a:ext cx="292259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4000" dirty="0"/>
                  <a:t>청소년 쉼터 인터뷰</a:t>
                </a:r>
              </a:p>
            </p:txBody>
          </p:sp>
          <p:sp>
            <p:nvSpPr>
              <p:cNvPr id="5" name="화살표: 오른쪽 4">
                <a:extLst>
                  <a:ext uri="{FF2B5EF4-FFF2-40B4-BE49-F238E27FC236}">
                    <a16:creationId xmlns:a16="http://schemas.microsoft.com/office/drawing/2014/main" id="{5FF6EAFD-2A89-D6AD-A22E-FC28F0403B54}"/>
                  </a:ext>
                </a:extLst>
              </p:cNvPr>
              <p:cNvSpPr/>
              <p:nvPr/>
            </p:nvSpPr>
            <p:spPr>
              <a:xfrm>
                <a:off x="3816105" y="2172486"/>
                <a:ext cx="371944" cy="399728"/>
              </a:xfrm>
              <a:prstGeom prst="rightArrow">
                <a:avLst/>
              </a:prstGeom>
              <a:solidFill>
                <a:srgbClr val="EA676C"/>
              </a:solidFill>
              <a:ln>
                <a:solidFill>
                  <a:srgbClr val="EA676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 dirty="0"/>
              </a:p>
            </p:txBody>
          </p:sp>
          <p:pic>
            <p:nvPicPr>
              <p:cNvPr id="19" name="그림 18" descr="텍스트이(가) 표시된 사진&#10;&#10;자동 생성된 설명">
                <a:extLst>
                  <a:ext uri="{FF2B5EF4-FFF2-40B4-BE49-F238E27FC236}">
                    <a16:creationId xmlns:a16="http://schemas.microsoft.com/office/drawing/2014/main" id="{4C6CDF78-77EB-6CCF-9675-2A5179FFEF3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87229"/>
              <a:stretch/>
            </p:blipFill>
            <p:spPr>
              <a:xfrm>
                <a:off x="4801369" y="1986775"/>
                <a:ext cx="4337313" cy="771150"/>
              </a:xfrm>
              <a:prstGeom prst="rect">
                <a:avLst/>
              </a:prstGeom>
            </p:spPr>
          </p:pic>
        </p:grp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0BCF0861-09CC-D15C-702A-F40AC36655A1}"/>
                </a:ext>
              </a:extLst>
            </p:cNvPr>
            <p:cNvGrpSpPr/>
            <p:nvPr/>
          </p:nvGrpSpPr>
          <p:grpSpPr>
            <a:xfrm>
              <a:off x="2551976" y="3239723"/>
              <a:ext cx="6972168" cy="771150"/>
              <a:chOff x="2551976" y="3054012"/>
              <a:chExt cx="6972168" cy="771150"/>
            </a:xfrm>
          </p:grpSpPr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BF631E5-A747-49B3-D591-12617A314DBA}"/>
                  </a:ext>
                </a:extLst>
              </p:cNvPr>
              <p:cNvSpPr txBox="1"/>
              <p:nvPr/>
            </p:nvSpPr>
            <p:spPr>
              <a:xfrm>
                <a:off x="2551976" y="3085644"/>
                <a:ext cx="1415773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4000" dirty="0"/>
                  <a:t>의학자문</a:t>
                </a:r>
              </a:p>
            </p:txBody>
          </p:sp>
          <p:sp>
            <p:nvSpPr>
              <p:cNvPr id="23" name="화살표: 오른쪽 22">
                <a:extLst>
                  <a:ext uri="{FF2B5EF4-FFF2-40B4-BE49-F238E27FC236}">
                    <a16:creationId xmlns:a16="http://schemas.microsoft.com/office/drawing/2014/main" id="{E10DED49-600F-D371-66D4-6BEDD1D2D549}"/>
                  </a:ext>
                </a:extLst>
              </p:cNvPr>
              <p:cNvSpPr/>
              <p:nvPr/>
            </p:nvSpPr>
            <p:spPr>
              <a:xfrm>
                <a:off x="4793903" y="3229136"/>
                <a:ext cx="371944" cy="399728"/>
              </a:xfrm>
              <a:prstGeom prst="rightArrow">
                <a:avLst/>
              </a:prstGeom>
              <a:solidFill>
                <a:srgbClr val="EA676C"/>
              </a:solidFill>
              <a:ln>
                <a:solidFill>
                  <a:srgbClr val="EA676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 dirty="0"/>
              </a:p>
            </p:txBody>
          </p:sp>
          <p:pic>
            <p:nvPicPr>
              <p:cNvPr id="1032" name="Picture 8">
                <a:extLst>
                  <a:ext uri="{FF2B5EF4-FFF2-40B4-BE49-F238E27FC236}">
                    <a16:creationId xmlns:a16="http://schemas.microsoft.com/office/drawing/2014/main" id="{074E0051-443B-6F19-F461-3A09CF79E7D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371501" y="3054012"/>
                <a:ext cx="3152643" cy="7711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40CEE95-E7F4-764C-3250-A835A3757FA2}"/>
                </a:ext>
              </a:extLst>
            </p:cNvPr>
            <p:cNvSpPr txBox="1"/>
            <p:nvPr/>
          </p:nvSpPr>
          <p:spPr>
            <a:xfrm>
              <a:off x="2570410" y="4513716"/>
              <a:ext cx="137890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4000" dirty="0"/>
                <a:t>법률자문</a:t>
              </a:r>
            </a:p>
          </p:txBody>
        </p:sp>
        <p:sp>
          <p:nvSpPr>
            <p:cNvPr id="28" name="화살표: 오른쪽 27">
              <a:extLst>
                <a:ext uri="{FF2B5EF4-FFF2-40B4-BE49-F238E27FC236}">
                  <a16:creationId xmlns:a16="http://schemas.microsoft.com/office/drawing/2014/main" id="{181A860D-ECA6-9273-1324-A2CB4E4FFEF7}"/>
                </a:ext>
              </a:extLst>
            </p:cNvPr>
            <p:cNvSpPr/>
            <p:nvPr/>
          </p:nvSpPr>
          <p:spPr>
            <a:xfrm>
              <a:off x="4793903" y="4667795"/>
              <a:ext cx="371944" cy="399728"/>
            </a:xfrm>
            <a:prstGeom prst="rightArrow">
              <a:avLst/>
            </a:prstGeom>
            <a:solidFill>
              <a:srgbClr val="EA676C"/>
            </a:solidFill>
            <a:ln>
              <a:solidFill>
                <a:srgbClr val="EA676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53E2B2B-D28D-F841-5C85-68151035E16A}"/>
                </a:ext>
              </a:extLst>
            </p:cNvPr>
            <p:cNvSpPr txBox="1"/>
            <p:nvPr/>
          </p:nvSpPr>
          <p:spPr>
            <a:xfrm>
              <a:off x="5238589" y="4205939"/>
              <a:ext cx="5418471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4000" dirty="0"/>
                <a:t>부천시청 무료법률상담실</a:t>
              </a:r>
              <a:endParaRPr lang="en-US" altLang="ko-KR" sz="4000" dirty="0"/>
            </a:p>
            <a:p>
              <a:pPr algn="ctr"/>
              <a:r>
                <a:rPr lang="en-US" altLang="ko-KR" sz="4000" dirty="0"/>
                <a:t>XX</a:t>
              </a:r>
              <a:r>
                <a:rPr lang="ko-KR" altLang="en-US" sz="4000" dirty="0"/>
                <a:t>사 법무팀</a:t>
              </a:r>
              <a:r>
                <a:rPr lang="en-US" altLang="ko-KR" sz="4000" dirty="0"/>
                <a:t>(</a:t>
              </a:r>
              <a:r>
                <a:rPr lang="ko-KR" altLang="en-US" sz="4000" dirty="0"/>
                <a:t>기업 요청으로 비공개</a:t>
              </a:r>
              <a:r>
                <a:rPr lang="en-US" altLang="ko-KR" sz="4000" dirty="0"/>
                <a:t>)</a:t>
              </a:r>
              <a:endParaRPr lang="ko-KR" altLang="en-US" sz="4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7601961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AD14F8-BD5F-1FBA-DBFA-D5E192CA9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인터뷰 진행상황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C968FB0-A6D1-8EE0-DCFD-BFE6C372EEFC}"/>
              </a:ext>
            </a:extLst>
          </p:cNvPr>
          <p:cNvSpPr txBox="1"/>
          <p:nvPr/>
        </p:nvSpPr>
        <p:spPr>
          <a:xfrm>
            <a:off x="1493715" y="1690688"/>
            <a:ext cx="1418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청소년 쉼터 인터뷰</a:t>
            </a:r>
          </a:p>
        </p:txBody>
      </p:sp>
      <p:sp>
        <p:nvSpPr>
          <p:cNvPr id="34" name="화살표: 오른쪽 33">
            <a:extLst>
              <a:ext uri="{FF2B5EF4-FFF2-40B4-BE49-F238E27FC236}">
                <a16:creationId xmlns:a16="http://schemas.microsoft.com/office/drawing/2014/main" id="{3EEF7003-B6FB-929C-5B35-9B7D601F530A}"/>
              </a:ext>
            </a:extLst>
          </p:cNvPr>
          <p:cNvSpPr/>
          <p:nvPr/>
        </p:nvSpPr>
        <p:spPr>
          <a:xfrm>
            <a:off x="6305192" y="3937323"/>
            <a:ext cx="371944" cy="399728"/>
          </a:xfrm>
          <a:prstGeom prst="rightArrow">
            <a:avLst/>
          </a:prstGeom>
          <a:solidFill>
            <a:srgbClr val="EA676C"/>
          </a:solidFill>
          <a:ln>
            <a:solidFill>
              <a:srgbClr val="EA67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/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A2858137-2BD3-5F41-7117-22602E0446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8958" y="2266926"/>
            <a:ext cx="3740522" cy="3740522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AAC6DFFB-91EE-DEA8-2CAC-84916869BCD5}"/>
              </a:ext>
            </a:extLst>
          </p:cNvPr>
          <p:cNvSpPr txBox="1"/>
          <p:nvPr/>
        </p:nvSpPr>
        <p:spPr>
          <a:xfrm>
            <a:off x="8167437" y="3783244"/>
            <a:ext cx="13035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dirty="0"/>
              <a:t>진행 중</a:t>
            </a: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1F0584D7-B6F6-CA43-19FF-84763D9E3D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395" y="2329329"/>
            <a:ext cx="4558293" cy="361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5296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AD14F8-BD5F-1FBA-DBFA-D5E192CA9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인터뷰 진행상황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C968FB0-A6D1-8EE0-DCFD-BFE6C372EEFC}"/>
              </a:ext>
            </a:extLst>
          </p:cNvPr>
          <p:cNvSpPr txBox="1"/>
          <p:nvPr/>
        </p:nvSpPr>
        <p:spPr>
          <a:xfrm>
            <a:off x="1493715" y="1690688"/>
            <a:ext cx="803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의학 자문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7DB6A5C3-D955-98A3-2F37-B74ADAE9F4D7}"/>
              </a:ext>
            </a:extLst>
          </p:cNvPr>
          <p:cNvGrpSpPr/>
          <p:nvPr/>
        </p:nvGrpSpPr>
        <p:grpSpPr>
          <a:xfrm>
            <a:off x="1493715" y="2266926"/>
            <a:ext cx="9195765" cy="3740522"/>
            <a:chOff x="912579" y="2076426"/>
            <a:chExt cx="9195765" cy="3740522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C1F3469D-6B4C-3ACE-DB81-C53273DBC90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2579" y="2076426"/>
              <a:ext cx="4539655" cy="3740521"/>
            </a:xfrm>
            <a:prstGeom prst="rect">
              <a:avLst/>
            </a:prstGeom>
          </p:spPr>
        </p:pic>
        <p:sp>
          <p:nvSpPr>
            <p:cNvPr id="4" name="화살표: 오른쪽 3">
              <a:extLst>
                <a:ext uri="{FF2B5EF4-FFF2-40B4-BE49-F238E27FC236}">
                  <a16:creationId xmlns:a16="http://schemas.microsoft.com/office/drawing/2014/main" id="{49E6593F-EFE8-BACA-335E-69A562B00791}"/>
                </a:ext>
              </a:extLst>
            </p:cNvPr>
            <p:cNvSpPr/>
            <p:nvPr/>
          </p:nvSpPr>
          <p:spPr>
            <a:xfrm>
              <a:off x="5724056" y="3746823"/>
              <a:ext cx="371944" cy="399728"/>
            </a:xfrm>
            <a:prstGeom prst="rightArrow">
              <a:avLst/>
            </a:prstGeom>
            <a:solidFill>
              <a:srgbClr val="EA676C"/>
            </a:solidFill>
            <a:ln>
              <a:solidFill>
                <a:srgbClr val="EA676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 dirty="0"/>
            </a:p>
          </p:txBody>
        </p: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1DC825C2-17EC-EFF3-EFC8-0C35350EB23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67822" y="2076426"/>
              <a:ext cx="3740522" cy="3740522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D6B0D8A-1ACB-5A73-1207-6FFEE7963E19}"/>
                </a:ext>
              </a:extLst>
            </p:cNvPr>
            <p:cNvSpPr txBox="1"/>
            <p:nvPr/>
          </p:nvSpPr>
          <p:spPr>
            <a:xfrm>
              <a:off x="7586301" y="3592744"/>
              <a:ext cx="130356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4000" dirty="0"/>
                <a:t>진행 중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157674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AD14F8-BD5F-1FBA-DBFA-D5E192CA9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인터뷰 진행상황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C968FB0-A6D1-8EE0-DCFD-BFE6C372EEFC}"/>
              </a:ext>
            </a:extLst>
          </p:cNvPr>
          <p:cNvSpPr txBox="1"/>
          <p:nvPr/>
        </p:nvSpPr>
        <p:spPr>
          <a:xfrm>
            <a:off x="1493715" y="1690688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법률 자문</a:t>
            </a:r>
          </a:p>
        </p:txBody>
      </p:sp>
      <p:sp>
        <p:nvSpPr>
          <p:cNvPr id="3" name="내용 개체 틀 4">
            <a:extLst>
              <a:ext uri="{FF2B5EF4-FFF2-40B4-BE49-F238E27FC236}">
                <a16:creationId xmlns:a16="http://schemas.microsoft.com/office/drawing/2014/main" id="{FD2DAEF1-0853-4D4B-E310-A0498DE89B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169071"/>
            <a:ext cx="10515600" cy="49085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ko-KR" altLang="en-US" dirty="0"/>
              <a:t>상담 데이터를 동의 없이 저장</a:t>
            </a:r>
            <a:r>
              <a:rPr lang="en-US" altLang="ko-KR" dirty="0"/>
              <a:t>/</a:t>
            </a:r>
            <a:r>
              <a:rPr lang="ko-KR" altLang="en-US" dirty="0"/>
              <a:t>전송하게 되면 어떤 문제가 발생하는가</a:t>
            </a:r>
            <a:r>
              <a:rPr lang="en-US" altLang="ko-KR" dirty="0"/>
              <a:t>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A0921B-123E-83E2-D9C5-09BDB2A95E69}"/>
              </a:ext>
            </a:extLst>
          </p:cNvPr>
          <p:cNvSpPr txBox="1"/>
          <p:nvPr/>
        </p:nvSpPr>
        <p:spPr>
          <a:xfrm>
            <a:off x="1213951" y="2659926"/>
            <a:ext cx="97640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3600" b="1" dirty="0">
                <a:solidFill>
                  <a:srgbClr val="00B050"/>
                </a:solidFill>
              </a:rPr>
              <a:t>심리상담 내역은 내담자가 누구인지 특정 될 수 있기 때문에 개인정보보호법의 보호를 받는다</a:t>
            </a:r>
            <a:r>
              <a:rPr lang="en-US" altLang="ko-KR" sz="3600" b="1" dirty="0">
                <a:solidFill>
                  <a:srgbClr val="00B050"/>
                </a:solidFill>
              </a:rPr>
              <a:t>. </a:t>
            </a:r>
            <a:r>
              <a:rPr lang="ko-KR" altLang="en-US" sz="3600" b="1" dirty="0">
                <a:solidFill>
                  <a:srgbClr val="00B050"/>
                </a:solidFill>
              </a:rPr>
              <a:t>이에 동의 없는 사용은 개인정보보호법 위반이다</a:t>
            </a:r>
            <a:r>
              <a:rPr lang="en-US" altLang="ko-KR" sz="3600" b="1" dirty="0">
                <a:solidFill>
                  <a:srgbClr val="00B050"/>
                </a:solidFill>
              </a:rPr>
              <a:t>.</a:t>
            </a:r>
            <a:endParaRPr lang="ko-KR" altLang="en-US" sz="3600" b="1" dirty="0">
              <a:solidFill>
                <a:srgbClr val="00B050"/>
              </a:solidFill>
            </a:endParaRP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8B8504F4-40B6-977F-D4A3-C0D723F82D0C}"/>
              </a:ext>
            </a:extLst>
          </p:cNvPr>
          <p:cNvSpPr txBox="1">
            <a:spLocks/>
          </p:cNvSpPr>
          <p:nvPr/>
        </p:nvSpPr>
        <p:spPr>
          <a:xfrm>
            <a:off x="838199" y="4105682"/>
            <a:ext cx="10139849" cy="4908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 startAt="2"/>
            </a:pPr>
            <a:r>
              <a:rPr lang="ko-KR" altLang="en-US" dirty="0"/>
              <a:t>상담 데이터를 서버에 저장</a:t>
            </a:r>
            <a:r>
              <a:rPr lang="en-US" altLang="ko-KR" dirty="0"/>
              <a:t>/</a:t>
            </a:r>
            <a:r>
              <a:rPr lang="ko-KR" altLang="en-US" dirty="0"/>
              <a:t>전송 하기 위해 어떤 절차가 필요한가</a:t>
            </a:r>
            <a:r>
              <a:rPr lang="en-US" altLang="ko-KR" dirty="0"/>
              <a:t>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B0C516-9E19-D14C-5F83-CC8579BFB8C0}"/>
              </a:ext>
            </a:extLst>
          </p:cNvPr>
          <p:cNvSpPr txBox="1"/>
          <p:nvPr/>
        </p:nvSpPr>
        <p:spPr>
          <a:xfrm>
            <a:off x="1213951" y="4596537"/>
            <a:ext cx="96533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3600" b="1" dirty="0">
                <a:solidFill>
                  <a:srgbClr val="00B050"/>
                </a:solidFill>
              </a:rPr>
              <a:t>심리상담을 위한 개인정보 수집</a:t>
            </a:r>
            <a:r>
              <a:rPr lang="en-US" altLang="ko-KR" sz="3600" b="1" dirty="0">
                <a:solidFill>
                  <a:srgbClr val="00B050"/>
                </a:solidFill>
              </a:rPr>
              <a:t>, </a:t>
            </a:r>
            <a:r>
              <a:rPr lang="ko-KR" altLang="en-US" sz="3600" b="1" dirty="0">
                <a:solidFill>
                  <a:srgbClr val="00B050"/>
                </a:solidFill>
              </a:rPr>
              <a:t>개인정보 이용</a:t>
            </a:r>
            <a:r>
              <a:rPr lang="en-US" altLang="ko-KR" sz="3600" b="1" dirty="0">
                <a:solidFill>
                  <a:srgbClr val="00B050"/>
                </a:solidFill>
              </a:rPr>
              <a:t>, </a:t>
            </a:r>
            <a:r>
              <a:rPr lang="ko-KR" altLang="en-US" sz="3600" b="1" dirty="0">
                <a:solidFill>
                  <a:srgbClr val="00B050"/>
                </a:solidFill>
              </a:rPr>
              <a:t>심리상담 자료 수집</a:t>
            </a:r>
            <a:r>
              <a:rPr lang="en-US" altLang="ko-KR" sz="3600" b="1" dirty="0">
                <a:solidFill>
                  <a:srgbClr val="00B050"/>
                </a:solidFill>
              </a:rPr>
              <a:t>, </a:t>
            </a:r>
            <a:r>
              <a:rPr lang="ko-KR" altLang="en-US" sz="3600" b="1" dirty="0">
                <a:solidFill>
                  <a:srgbClr val="00B050"/>
                </a:solidFill>
              </a:rPr>
              <a:t>심리상담 자료 제 </a:t>
            </a:r>
            <a:r>
              <a:rPr lang="en-US" altLang="ko-KR" sz="3600" b="1" dirty="0">
                <a:solidFill>
                  <a:srgbClr val="00B050"/>
                </a:solidFill>
              </a:rPr>
              <a:t>3</a:t>
            </a:r>
            <a:r>
              <a:rPr lang="ko-KR" altLang="en-US" sz="3600" b="1" dirty="0">
                <a:solidFill>
                  <a:srgbClr val="00B050"/>
                </a:solidFill>
              </a:rPr>
              <a:t>자에게 전달</a:t>
            </a:r>
            <a:r>
              <a:rPr lang="en-US" altLang="ko-KR" sz="3600" b="1" dirty="0">
                <a:solidFill>
                  <a:srgbClr val="00B050"/>
                </a:solidFill>
              </a:rPr>
              <a:t>, </a:t>
            </a:r>
            <a:r>
              <a:rPr lang="ko-KR" altLang="en-US" sz="3600" b="1" dirty="0">
                <a:solidFill>
                  <a:srgbClr val="00B050"/>
                </a:solidFill>
              </a:rPr>
              <a:t>활용 등의 필요한 내용에 동의가 필요하다</a:t>
            </a:r>
            <a:r>
              <a:rPr lang="en-US" altLang="ko-KR" sz="3600" b="1" dirty="0">
                <a:solidFill>
                  <a:srgbClr val="00B050"/>
                </a:solidFill>
              </a:rPr>
              <a:t>.</a:t>
            </a:r>
            <a:endParaRPr lang="ko-KR" altLang="en-US" sz="36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99116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BAEC01-416F-2A34-13B4-BD6CBD2A8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8233E76-A93C-EBCB-DBBF-41A8DF4234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2"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ko-KR" altLang="en-US" dirty="0"/>
              <a:t>개발 서비스 정의</a:t>
            </a: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r>
              <a:rPr lang="ko-KR" altLang="en-US" dirty="0"/>
              <a:t>개발 배경</a:t>
            </a: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r>
              <a:rPr lang="ko-KR" altLang="en-US" dirty="0"/>
              <a:t>서비스 개요</a:t>
            </a: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r>
              <a:rPr lang="ko-KR" altLang="en-US" dirty="0"/>
              <a:t>서비스 세부내용</a:t>
            </a: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r>
              <a:rPr lang="ko-KR" altLang="en-US" dirty="0"/>
              <a:t>프로토타입 실행 예시 및 분석</a:t>
            </a: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r>
              <a:rPr lang="ko-KR" altLang="en-US" dirty="0"/>
              <a:t>인터뷰 진행상황</a:t>
            </a: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r>
              <a:rPr lang="ko-KR" altLang="en-US" dirty="0"/>
              <a:t>개발 예정 기능</a:t>
            </a: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r>
              <a:rPr lang="ko-KR" altLang="en-US" dirty="0"/>
              <a:t>문제사항</a:t>
            </a: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r>
              <a:rPr lang="ko-KR" altLang="en-US" dirty="0"/>
              <a:t>해결방안</a:t>
            </a: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r>
              <a:rPr lang="ko-KR" altLang="en-US" dirty="0"/>
              <a:t>기대효과</a:t>
            </a: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r>
              <a:rPr lang="ko-KR" altLang="en-US" dirty="0"/>
              <a:t>발전 가능성</a:t>
            </a:r>
          </a:p>
        </p:txBody>
      </p:sp>
    </p:spTree>
    <p:extLst>
      <p:ext uri="{BB962C8B-B14F-4D97-AF65-F5344CB8AC3E}">
        <p14:creationId xmlns:p14="http://schemas.microsoft.com/office/powerpoint/2010/main" val="5773296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AD14F8-BD5F-1FBA-DBFA-D5E192CA9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인터뷰 진행상황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C968FB0-A6D1-8EE0-DCFD-BFE6C372EEFC}"/>
              </a:ext>
            </a:extLst>
          </p:cNvPr>
          <p:cNvSpPr txBox="1"/>
          <p:nvPr/>
        </p:nvSpPr>
        <p:spPr>
          <a:xfrm>
            <a:off x="1493715" y="1690688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법률 자문</a:t>
            </a:r>
          </a:p>
        </p:txBody>
      </p:sp>
      <p:sp>
        <p:nvSpPr>
          <p:cNvPr id="3" name="내용 개체 틀 4">
            <a:extLst>
              <a:ext uri="{FF2B5EF4-FFF2-40B4-BE49-F238E27FC236}">
                <a16:creationId xmlns:a16="http://schemas.microsoft.com/office/drawing/2014/main" id="{FD2DAEF1-0853-4D4B-E310-A0498DE89B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169071"/>
            <a:ext cx="10515600" cy="490855"/>
          </a:xfrm>
        </p:spPr>
        <p:txBody>
          <a:bodyPr/>
          <a:lstStyle/>
          <a:p>
            <a:pPr marL="514350" indent="-514350">
              <a:buFont typeface="+mj-lt"/>
              <a:buAutoNum type="arabicPeriod" startAt="3"/>
            </a:pPr>
            <a:r>
              <a:rPr lang="ko-KR" altLang="en-US" dirty="0"/>
              <a:t>상담 내역의 해킹 사례 발생시 어떤 책임이 있는가</a:t>
            </a:r>
            <a:r>
              <a:rPr lang="en-US" altLang="ko-KR" dirty="0"/>
              <a:t>?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8B8504F4-40B6-977F-D4A3-C0D723F82D0C}"/>
              </a:ext>
            </a:extLst>
          </p:cNvPr>
          <p:cNvSpPr txBox="1">
            <a:spLocks/>
          </p:cNvSpPr>
          <p:nvPr/>
        </p:nvSpPr>
        <p:spPr>
          <a:xfrm>
            <a:off x="838199" y="4525811"/>
            <a:ext cx="10139849" cy="4908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 startAt="4"/>
            </a:pPr>
            <a:r>
              <a:rPr lang="en-US" altLang="ko-KR" dirty="0"/>
              <a:t>AI</a:t>
            </a:r>
            <a:r>
              <a:rPr lang="ko-KR" altLang="en-US" dirty="0"/>
              <a:t>를 통한 심리상담이 의료행위에 해당하는가</a:t>
            </a:r>
            <a:r>
              <a:rPr lang="en-US" altLang="ko-KR" dirty="0"/>
              <a:t>? </a:t>
            </a:r>
            <a:r>
              <a:rPr lang="ko-KR" altLang="en-US" dirty="0"/>
              <a:t>의료행위의 기준은 무엇인가</a:t>
            </a:r>
            <a:r>
              <a:rPr lang="en-US" altLang="ko-KR" dirty="0"/>
              <a:t>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B0C516-9E19-D14C-5F83-CC8579BFB8C0}"/>
              </a:ext>
            </a:extLst>
          </p:cNvPr>
          <p:cNvSpPr txBox="1"/>
          <p:nvPr/>
        </p:nvSpPr>
        <p:spPr>
          <a:xfrm>
            <a:off x="1213950" y="5016666"/>
            <a:ext cx="97640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3600" b="1" dirty="0">
                <a:solidFill>
                  <a:srgbClr val="00B050"/>
                </a:solidFill>
              </a:rPr>
              <a:t>심리상담이라도 의료행위는 약물의 처방</a:t>
            </a:r>
            <a:r>
              <a:rPr lang="en-US" altLang="ko-KR" sz="3600" b="1" dirty="0">
                <a:solidFill>
                  <a:srgbClr val="00B050"/>
                </a:solidFill>
              </a:rPr>
              <a:t>, </a:t>
            </a:r>
            <a:r>
              <a:rPr lang="ko-KR" altLang="en-US" sz="3600" b="1" dirty="0">
                <a:solidFill>
                  <a:srgbClr val="00B050"/>
                </a:solidFill>
              </a:rPr>
              <a:t>진단명</a:t>
            </a:r>
            <a:r>
              <a:rPr lang="en-US" altLang="ko-KR" sz="3600" b="1" dirty="0">
                <a:solidFill>
                  <a:srgbClr val="00B050"/>
                </a:solidFill>
              </a:rPr>
              <a:t>,</a:t>
            </a:r>
            <a:r>
              <a:rPr lang="ko-KR" altLang="en-US" sz="3600" b="1" dirty="0">
                <a:solidFill>
                  <a:srgbClr val="00B050"/>
                </a:solidFill>
              </a:rPr>
              <a:t> 소견 같은 것의 포함이 전제이기 때문에 위의 사항에 해당하지 않는다면 의료행위가 아니다</a:t>
            </a:r>
            <a:r>
              <a:rPr lang="en-US" altLang="ko-KR" sz="3600" b="1" dirty="0">
                <a:solidFill>
                  <a:srgbClr val="00B050"/>
                </a:solidFill>
              </a:rPr>
              <a:t>. </a:t>
            </a:r>
            <a:endParaRPr lang="ko-KR" altLang="en-US" sz="3600" b="1" dirty="0">
              <a:solidFill>
                <a:srgbClr val="00B05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CC35527-ACC7-8058-CDEC-A5A8EC99E898}"/>
              </a:ext>
            </a:extLst>
          </p:cNvPr>
          <p:cNvSpPr txBox="1"/>
          <p:nvPr/>
        </p:nvSpPr>
        <p:spPr>
          <a:xfrm>
            <a:off x="1213950" y="2659926"/>
            <a:ext cx="976409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3600" b="1" dirty="0">
                <a:solidFill>
                  <a:srgbClr val="00B050"/>
                </a:solidFill>
              </a:rPr>
              <a:t>프로그래머</a:t>
            </a:r>
            <a:r>
              <a:rPr lang="en-US" altLang="ko-KR" sz="3600" b="1" dirty="0">
                <a:solidFill>
                  <a:srgbClr val="00B050"/>
                </a:solidFill>
              </a:rPr>
              <a:t>, </a:t>
            </a:r>
            <a:r>
              <a:rPr lang="ko-KR" altLang="en-US" sz="3600" b="1" dirty="0">
                <a:solidFill>
                  <a:srgbClr val="00B050"/>
                </a:solidFill>
              </a:rPr>
              <a:t>혹은 일반인이 보았을 때 서버의 크기에 따라 충분한 보안조치를 취해두는 것이</a:t>
            </a:r>
            <a:r>
              <a:rPr lang="en-US" altLang="ko-KR" sz="3600" b="1" dirty="0">
                <a:solidFill>
                  <a:srgbClr val="00B050"/>
                </a:solidFill>
              </a:rPr>
              <a:t> </a:t>
            </a:r>
            <a:r>
              <a:rPr lang="ko-KR" altLang="en-US" sz="3600" b="1" dirty="0">
                <a:solidFill>
                  <a:srgbClr val="00B050"/>
                </a:solidFill>
              </a:rPr>
              <a:t>중요하고 이런 조치에도 해킹을 당한 경우는 책임소재를 묻기 힘들 것이라 판단된다</a:t>
            </a:r>
            <a:r>
              <a:rPr lang="en-US" altLang="ko-KR" sz="3600" b="1" dirty="0">
                <a:solidFill>
                  <a:srgbClr val="00B050"/>
                </a:solidFill>
              </a:rPr>
              <a:t>.</a:t>
            </a:r>
            <a:endParaRPr lang="ko-KR" altLang="en-US" sz="36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19293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AD14F8-BD5F-1FBA-DBFA-D5E192CA9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 예정 기능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31918D4F-6E0E-162E-83CB-FD9BE81A91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90855"/>
          </a:xfrm>
        </p:spPr>
        <p:txBody>
          <a:bodyPr/>
          <a:lstStyle/>
          <a:p>
            <a:r>
              <a:rPr lang="en-US" altLang="ko-KR" dirty="0"/>
              <a:t>GUI</a:t>
            </a:r>
            <a:r>
              <a:rPr lang="ko-KR" altLang="en-US" dirty="0"/>
              <a:t>구현</a:t>
            </a:r>
            <a:endParaRPr lang="en-US" altLang="ko-KR" dirty="0"/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0E9B5B50-CD54-CA48-3BAA-AA890A53710A}"/>
              </a:ext>
            </a:extLst>
          </p:cNvPr>
          <p:cNvSpPr txBox="1">
            <a:spLocks/>
          </p:cNvSpPr>
          <p:nvPr/>
        </p:nvSpPr>
        <p:spPr>
          <a:xfrm>
            <a:off x="838200" y="3738245"/>
            <a:ext cx="10515600" cy="4908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어투 변환 모델 </a:t>
            </a:r>
            <a:r>
              <a:rPr lang="en-US" altLang="ko-KR" dirty="0"/>
              <a:t>(</a:t>
            </a:r>
            <a:r>
              <a:rPr lang="ko-KR" altLang="en-US" dirty="0"/>
              <a:t>존댓말기반 공적인 언어 </a:t>
            </a:r>
            <a:r>
              <a:rPr lang="en-US" altLang="ko-KR" dirty="0"/>
              <a:t>-&gt; </a:t>
            </a:r>
            <a:r>
              <a:rPr lang="ko-KR" altLang="en-US" dirty="0"/>
              <a:t>청소년 대상 </a:t>
            </a:r>
            <a:r>
              <a:rPr lang="en-US" altLang="ko-KR" dirty="0"/>
              <a:t>10</a:t>
            </a:r>
            <a:r>
              <a:rPr lang="ko-KR" altLang="en-US" dirty="0"/>
              <a:t>대 언어</a:t>
            </a:r>
            <a:r>
              <a:rPr lang="en-US" altLang="ko-KR" dirty="0"/>
              <a:t>)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51502368-D59A-EBAA-69E0-DA40A325B171}"/>
              </a:ext>
            </a:extLst>
          </p:cNvPr>
          <p:cNvGrpSpPr/>
          <p:nvPr/>
        </p:nvGrpSpPr>
        <p:grpSpPr>
          <a:xfrm>
            <a:off x="554998" y="2704196"/>
            <a:ext cx="11082003" cy="646332"/>
            <a:chOff x="410199" y="2850842"/>
            <a:chExt cx="11082003" cy="646332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9F79B1B-82E4-C6C4-7DC3-DD1BE5C33837}"/>
                </a:ext>
              </a:extLst>
            </p:cNvPr>
            <p:cNvSpPr txBox="1"/>
            <p:nvPr/>
          </p:nvSpPr>
          <p:spPr>
            <a:xfrm>
              <a:off x="410199" y="2850843"/>
              <a:ext cx="405752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rgbClr val="00B0F0"/>
                  </a:solidFill>
                </a:rPr>
                <a:t>FLASK</a:t>
              </a:r>
              <a:r>
                <a:rPr lang="ko-KR" altLang="en-US" sz="3600" b="1" dirty="0">
                  <a:solidFill>
                    <a:srgbClr val="00B0F0"/>
                  </a:solidFill>
                </a:rPr>
                <a:t>활용 웹 어플리케이션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888046F-6963-0DC9-63D3-611CAC843A25}"/>
                </a:ext>
              </a:extLst>
            </p:cNvPr>
            <p:cNvSpPr txBox="1"/>
            <p:nvPr/>
          </p:nvSpPr>
          <p:spPr>
            <a:xfrm>
              <a:off x="4591694" y="2850842"/>
              <a:ext cx="313258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accent4"/>
                  </a:solidFill>
                </a:rPr>
                <a:t>KAKAO </a:t>
              </a:r>
              <a:r>
                <a:rPr lang="ko-KR" altLang="en-US" sz="3600" b="1" dirty="0" err="1">
                  <a:solidFill>
                    <a:schemeClr val="accent4"/>
                  </a:solidFill>
                </a:rPr>
                <a:t>챗봇</a:t>
              </a:r>
              <a:r>
                <a:rPr lang="ko-KR" altLang="en-US" sz="3600" b="1" dirty="0">
                  <a:solidFill>
                    <a:schemeClr val="accent4"/>
                  </a:solidFill>
                </a:rPr>
                <a:t> </a:t>
              </a:r>
              <a:r>
                <a:rPr lang="en-US" altLang="ko-KR" sz="3600" b="1" dirty="0">
                  <a:solidFill>
                    <a:schemeClr val="accent4"/>
                  </a:solidFill>
                </a:rPr>
                <a:t>API</a:t>
              </a:r>
              <a:r>
                <a:rPr lang="ko-KR" altLang="en-US" sz="3600" b="1" dirty="0">
                  <a:solidFill>
                    <a:schemeClr val="accent4"/>
                  </a:solidFill>
                </a:rPr>
                <a:t>활용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3D13178-EB96-A25F-F5B9-8E52F0DB526F}"/>
                </a:ext>
              </a:extLst>
            </p:cNvPr>
            <p:cNvSpPr txBox="1"/>
            <p:nvPr/>
          </p:nvSpPr>
          <p:spPr>
            <a:xfrm>
              <a:off x="7848256" y="2850842"/>
              <a:ext cx="364394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rgbClr val="92D050"/>
                  </a:solidFill>
                </a:rPr>
                <a:t>NAVER</a:t>
              </a:r>
              <a:r>
                <a:rPr lang="ko-KR" altLang="en-US" sz="3600" b="1" dirty="0">
                  <a:solidFill>
                    <a:srgbClr val="92D050"/>
                  </a:solidFill>
                </a:rPr>
                <a:t>톡톡 </a:t>
              </a:r>
              <a:r>
                <a:rPr lang="ko-KR" altLang="en-US" sz="3600" b="1" dirty="0" err="1">
                  <a:solidFill>
                    <a:srgbClr val="92D050"/>
                  </a:solidFill>
                </a:rPr>
                <a:t>챗봇</a:t>
              </a:r>
              <a:r>
                <a:rPr lang="ko-KR" altLang="en-US" sz="3600" b="1" dirty="0">
                  <a:solidFill>
                    <a:srgbClr val="92D050"/>
                  </a:solidFill>
                </a:rPr>
                <a:t> </a:t>
              </a:r>
              <a:r>
                <a:rPr lang="en-US" altLang="ko-KR" sz="3600" b="1" dirty="0">
                  <a:solidFill>
                    <a:srgbClr val="92D050"/>
                  </a:solidFill>
                </a:rPr>
                <a:t>API</a:t>
              </a:r>
              <a:r>
                <a:rPr lang="ko-KR" altLang="en-US" sz="3600" b="1" dirty="0">
                  <a:solidFill>
                    <a:srgbClr val="92D050"/>
                  </a:solidFill>
                </a:rPr>
                <a:t>활용</a:t>
              </a: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9C51D3E9-ACB5-B0C9-B3F7-43CE862D35BC}"/>
              </a:ext>
            </a:extLst>
          </p:cNvPr>
          <p:cNvGrpSpPr/>
          <p:nvPr/>
        </p:nvGrpSpPr>
        <p:grpSpPr>
          <a:xfrm>
            <a:off x="554998" y="4616817"/>
            <a:ext cx="11082003" cy="1228006"/>
            <a:chOff x="554998" y="4332697"/>
            <a:chExt cx="11082003" cy="1228006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8EAD133-343A-CEEF-9F0B-3530E4E6E12B}"/>
                </a:ext>
              </a:extLst>
            </p:cNvPr>
            <p:cNvSpPr txBox="1"/>
            <p:nvPr/>
          </p:nvSpPr>
          <p:spPr>
            <a:xfrm>
              <a:off x="554998" y="4623535"/>
              <a:ext cx="374493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accent3">
                      <a:lumMod val="50000"/>
                    </a:schemeClr>
                  </a:solidFill>
                </a:rPr>
                <a:t>“</a:t>
              </a:r>
              <a:r>
                <a:rPr lang="ko-KR" altLang="en-US" sz="3600" b="1" dirty="0">
                  <a:solidFill>
                    <a:schemeClr val="accent3">
                      <a:lumMod val="50000"/>
                    </a:schemeClr>
                  </a:solidFill>
                </a:rPr>
                <a:t>외로운 느낌을 받으셨군요</a:t>
              </a:r>
              <a:r>
                <a:rPr lang="en-US" altLang="ko-KR" sz="3600" b="1" dirty="0">
                  <a:solidFill>
                    <a:schemeClr val="accent3">
                      <a:lumMod val="50000"/>
                    </a:schemeClr>
                  </a:solidFill>
                </a:rPr>
                <a:t>.”</a:t>
              </a:r>
              <a:endParaRPr lang="ko-KR" altLang="en-US" sz="3600" b="1" dirty="0">
                <a:solidFill>
                  <a:schemeClr val="accent3">
                    <a:lumMod val="50000"/>
                  </a:schemeClr>
                </a:solidFill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1053E48-2E4E-5B69-3E4D-2CA4D826F3EB}"/>
                </a:ext>
              </a:extLst>
            </p:cNvPr>
            <p:cNvSpPr txBox="1"/>
            <p:nvPr/>
          </p:nvSpPr>
          <p:spPr>
            <a:xfrm>
              <a:off x="7879241" y="4616818"/>
              <a:ext cx="375776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accent4">
                      <a:lumMod val="75000"/>
                    </a:schemeClr>
                  </a:solidFill>
                </a:rPr>
                <a:t>“</a:t>
              </a:r>
              <a:r>
                <a:rPr lang="ko-KR" altLang="en-US" sz="3600" b="1" dirty="0">
                  <a:solidFill>
                    <a:schemeClr val="accent4">
                      <a:lumMod val="75000"/>
                    </a:schemeClr>
                  </a:solidFill>
                </a:rPr>
                <a:t>외로운 느낌을 받았구나</a:t>
              </a:r>
              <a:r>
                <a:rPr lang="en-US" altLang="ko-KR" sz="3600" b="1" dirty="0">
                  <a:solidFill>
                    <a:schemeClr val="accent4">
                      <a:lumMod val="75000"/>
                    </a:schemeClr>
                  </a:solidFill>
                </a:rPr>
                <a:t>.＂</a:t>
              </a:r>
              <a:endParaRPr lang="ko-KR" altLang="en-US" sz="3600" b="1" dirty="0">
                <a:solidFill>
                  <a:schemeClr val="accent4">
                    <a:lumMod val="75000"/>
                  </a:schemeClr>
                </a:solidFill>
              </a:endParaRPr>
            </a:p>
          </p:txBody>
        </p:sp>
        <p:cxnSp>
          <p:nvCxnSpPr>
            <p:cNvPr id="28" name="직선 화살표 연결선 27">
              <a:extLst>
                <a:ext uri="{FF2B5EF4-FFF2-40B4-BE49-F238E27FC236}">
                  <a16:creationId xmlns:a16="http://schemas.microsoft.com/office/drawing/2014/main" id="{CA4F6CAE-3FF2-4C4B-74A9-7F7F90B8A421}"/>
                </a:ext>
              </a:extLst>
            </p:cNvPr>
            <p:cNvCxnSpPr>
              <a:stCxn id="24" idx="3"/>
              <a:endCxn id="26" idx="1"/>
            </p:cNvCxnSpPr>
            <p:nvPr/>
          </p:nvCxnSpPr>
          <p:spPr>
            <a:xfrm flipV="1">
              <a:off x="4299934" y="4939984"/>
              <a:ext cx="3579307" cy="6717"/>
            </a:xfrm>
            <a:prstGeom prst="straightConnector1">
              <a:avLst/>
            </a:prstGeom>
            <a:ln w="76200">
              <a:solidFill>
                <a:srgbClr val="47C4A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D325E786-8B99-A273-7B08-FD2A1D979C04}"/>
                </a:ext>
              </a:extLst>
            </p:cNvPr>
            <p:cNvSpPr/>
            <p:nvPr/>
          </p:nvSpPr>
          <p:spPr>
            <a:xfrm>
              <a:off x="4795130" y="4332697"/>
              <a:ext cx="2588914" cy="1228006"/>
            </a:xfrm>
            <a:prstGeom prst="roundRect">
              <a:avLst/>
            </a:prstGeom>
            <a:solidFill>
              <a:srgbClr val="F5F0B0"/>
            </a:solidFill>
            <a:ln w="38100">
              <a:solidFill>
                <a:srgbClr val="FB993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err="1">
                  <a:solidFill>
                    <a:schemeClr val="tx1"/>
                  </a:solidFill>
                </a:rPr>
                <a:t>Smilegate</a:t>
              </a:r>
              <a:r>
                <a:rPr lang="ko-KR" altLang="en-US" sz="1600" dirty="0">
                  <a:solidFill>
                    <a:schemeClr val="tx1"/>
                  </a:solidFill>
                </a:rPr>
                <a:t>제공</a:t>
              </a:r>
              <a:endParaRPr lang="en-US" altLang="ko-KR" sz="1600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600" dirty="0" err="1">
                  <a:solidFill>
                    <a:schemeClr val="tx1"/>
                  </a:solidFill>
                </a:rPr>
                <a:t>korean_smile_style_dataset</a:t>
              </a:r>
              <a:endParaRPr lang="en-US" altLang="ko-KR" sz="1600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600" dirty="0">
                  <a:solidFill>
                    <a:schemeClr val="tx1"/>
                  </a:solidFill>
                </a:rPr>
                <a:t>활용</a:t>
              </a:r>
              <a:endParaRPr lang="en-US" altLang="ko-KR" sz="1600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600" dirty="0">
                  <a:solidFill>
                    <a:schemeClr val="tx1"/>
                  </a:solidFill>
                </a:rPr>
                <a:t>어투 변환 모델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008924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AD14F8-BD5F-1FBA-DBFA-D5E192CA9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문제사항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31918D4F-6E0E-162E-83CB-FD9BE81A91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90855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altLang="ko-KR" dirty="0"/>
              <a:t>AI </a:t>
            </a:r>
            <a:r>
              <a:rPr lang="ko-KR" altLang="en-US" dirty="0"/>
              <a:t>정확도 부족</a:t>
            </a:r>
            <a:endParaRPr lang="en-US" altLang="ko-KR" dirty="0"/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0E9B5B50-CD54-CA48-3BAA-AA890A53710A}"/>
              </a:ext>
            </a:extLst>
          </p:cNvPr>
          <p:cNvSpPr txBox="1">
            <a:spLocks/>
          </p:cNvSpPr>
          <p:nvPr/>
        </p:nvSpPr>
        <p:spPr>
          <a:xfrm>
            <a:off x="838200" y="3814087"/>
            <a:ext cx="10515600" cy="4908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 startAt="2"/>
            </a:pPr>
            <a:r>
              <a:rPr lang="ko-KR" altLang="en-US" dirty="0"/>
              <a:t>일상대화 불가능</a:t>
            </a:r>
            <a:endParaRPr lang="en-US" altLang="ko-KR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9F79B1B-82E4-C6C4-7DC3-DD1BE5C33837}"/>
              </a:ext>
            </a:extLst>
          </p:cNvPr>
          <p:cNvSpPr txBox="1"/>
          <p:nvPr/>
        </p:nvSpPr>
        <p:spPr>
          <a:xfrm>
            <a:off x="1312701" y="2316480"/>
            <a:ext cx="54072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err="1">
                <a:solidFill>
                  <a:srgbClr val="EA676C"/>
                </a:solidFill>
              </a:rPr>
              <a:t>웰니스</a:t>
            </a:r>
            <a:r>
              <a:rPr lang="ko-KR" altLang="en-US" sz="3600" b="1" dirty="0">
                <a:solidFill>
                  <a:srgbClr val="EA676C"/>
                </a:solidFill>
              </a:rPr>
              <a:t> 대화 스크립트 데이터셋에 의존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5963A4-F27A-E2DF-4B81-727E8B5E1D58}"/>
              </a:ext>
            </a:extLst>
          </p:cNvPr>
          <p:cNvSpPr txBox="1"/>
          <p:nvPr/>
        </p:nvSpPr>
        <p:spPr>
          <a:xfrm>
            <a:off x="1312701" y="3031126"/>
            <a:ext cx="49087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rgbClr val="EA676C"/>
                </a:solidFill>
              </a:rPr>
              <a:t>복합적인 정신증상에 대한 처리 미흡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B3A4E6-3F85-CDEA-6E89-0EB06FF2F407}"/>
              </a:ext>
            </a:extLst>
          </p:cNvPr>
          <p:cNvSpPr txBox="1"/>
          <p:nvPr/>
        </p:nvSpPr>
        <p:spPr>
          <a:xfrm>
            <a:off x="1312701" y="4304942"/>
            <a:ext cx="82397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rgbClr val="EA676C"/>
                </a:solidFill>
              </a:rPr>
              <a:t>정신증상에 대한 처리만 가능할 뿐 일상대화가 가능하지 않음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3D9E1C-080B-ED86-ED0B-B6E374F2C963}"/>
              </a:ext>
            </a:extLst>
          </p:cNvPr>
          <p:cNvSpPr txBox="1"/>
          <p:nvPr/>
        </p:nvSpPr>
        <p:spPr>
          <a:xfrm>
            <a:off x="1312701" y="5021222"/>
            <a:ext cx="61943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rgbClr val="EA676C"/>
                </a:solidFill>
              </a:rPr>
              <a:t>새로 접하는 단어 혹은 감정에 대한 분류 필요</a:t>
            </a:r>
          </a:p>
        </p:txBody>
      </p:sp>
    </p:spTree>
    <p:extLst>
      <p:ext uri="{BB962C8B-B14F-4D97-AF65-F5344CB8AC3E}">
        <p14:creationId xmlns:p14="http://schemas.microsoft.com/office/powerpoint/2010/main" val="25048138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AD14F8-BD5F-1FBA-DBFA-D5E192CA9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문제사항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31918D4F-6E0E-162E-83CB-FD9BE81A91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90855"/>
          </a:xfrm>
        </p:spPr>
        <p:txBody>
          <a:bodyPr/>
          <a:lstStyle/>
          <a:p>
            <a:pPr marL="514350" indent="-514350">
              <a:buFont typeface="+mj-lt"/>
              <a:buAutoNum type="arabicPeriod" startAt="3"/>
            </a:pPr>
            <a:r>
              <a:rPr lang="en-US" altLang="ko-KR" dirty="0"/>
              <a:t>RPA</a:t>
            </a:r>
            <a:r>
              <a:rPr lang="ko-KR" altLang="en-US" dirty="0"/>
              <a:t>활용의 아쉬움</a:t>
            </a:r>
            <a:endParaRPr lang="en-US" altLang="ko-KR" dirty="0"/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0E9B5B50-CD54-CA48-3BAA-AA890A53710A}"/>
              </a:ext>
            </a:extLst>
          </p:cNvPr>
          <p:cNvSpPr txBox="1">
            <a:spLocks/>
          </p:cNvSpPr>
          <p:nvPr/>
        </p:nvSpPr>
        <p:spPr>
          <a:xfrm>
            <a:off x="838200" y="3814087"/>
            <a:ext cx="10515600" cy="4908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 startAt="4"/>
            </a:pPr>
            <a:r>
              <a:rPr lang="ko-KR" altLang="en-US" dirty="0"/>
              <a:t>인터뷰 난항</a:t>
            </a:r>
            <a:endParaRPr lang="en-US" altLang="ko-KR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9F79B1B-82E4-C6C4-7DC3-DD1BE5C33837}"/>
              </a:ext>
            </a:extLst>
          </p:cNvPr>
          <p:cNvSpPr txBox="1"/>
          <p:nvPr/>
        </p:nvSpPr>
        <p:spPr>
          <a:xfrm>
            <a:off x="1312701" y="2316480"/>
            <a:ext cx="67425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rgbClr val="EA676C"/>
                </a:solidFill>
              </a:rPr>
              <a:t>보고서작성</a:t>
            </a:r>
            <a:r>
              <a:rPr lang="en-US" altLang="ko-KR" sz="3600" b="1" dirty="0">
                <a:solidFill>
                  <a:srgbClr val="EA676C"/>
                </a:solidFill>
              </a:rPr>
              <a:t>, </a:t>
            </a:r>
            <a:r>
              <a:rPr lang="ko-KR" altLang="en-US" sz="3600" b="1" dirty="0">
                <a:solidFill>
                  <a:srgbClr val="EA676C"/>
                </a:solidFill>
              </a:rPr>
              <a:t>분류</a:t>
            </a:r>
            <a:r>
              <a:rPr lang="en-US" altLang="ko-KR" sz="3600" b="1" dirty="0">
                <a:solidFill>
                  <a:srgbClr val="EA676C"/>
                </a:solidFill>
              </a:rPr>
              <a:t>, </a:t>
            </a:r>
            <a:r>
              <a:rPr lang="ko-KR" altLang="en-US" sz="3600" b="1" dirty="0">
                <a:solidFill>
                  <a:srgbClr val="EA676C"/>
                </a:solidFill>
              </a:rPr>
              <a:t>전송 외의 처리를 하지 않는 상태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B3A4E6-3F85-CDEA-6E89-0EB06FF2F407}"/>
              </a:ext>
            </a:extLst>
          </p:cNvPr>
          <p:cNvSpPr txBox="1"/>
          <p:nvPr/>
        </p:nvSpPr>
        <p:spPr>
          <a:xfrm>
            <a:off x="1312701" y="4304942"/>
            <a:ext cx="76161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rgbClr val="EA676C"/>
                </a:solidFill>
              </a:rPr>
              <a:t>자문을 구하고자 하는 관계 기관과의 인터뷰가 쉽지 않음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3D9E1C-080B-ED86-ED0B-B6E374F2C963}"/>
              </a:ext>
            </a:extLst>
          </p:cNvPr>
          <p:cNvSpPr txBox="1"/>
          <p:nvPr/>
        </p:nvSpPr>
        <p:spPr>
          <a:xfrm>
            <a:off x="1312701" y="5021222"/>
            <a:ext cx="55835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rgbClr val="EA676C"/>
                </a:solidFill>
              </a:rPr>
              <a:t>한국형 우울불안 평가도구의 사용허가 문제</a:t>
            </a:r>
          </a:p>
        </p:txBody>
      </p:sp>
    </p:spTree>
    <p:extLst>
      <p:ext uri="{BB962C8B-B14F-4D97-AF65-F5344CB8AC3E}">
        <p14:creationId xmlns:p14="http://schemas.microsoft.com/office/powerpoint/2010/main" val="7951977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AD14F8-BD5F-1FBA-DBFA-D5E192CA9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해결방안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31918D4F-6E0E-162E-83CB-FD9BE81A91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90855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altLang="ko-KR" dirty="0"/>
              <a:t>AI </a:t>
            </a:r>
            <a:r>
              <a:rPr lang="ko-KR" altLang="en-US" dirty="0"/>
              <a:t>정확도 부족</a:t>
            </a:r>
            <a:endParaRPr lang="en-US" altLang="ko-KR" dirty="0"/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0E9B5B50-CD54-CA48-3BAA-AA890A53710A}"/>
              </a:ext>
            </a:extLst>
          </p:cNvPr>
          <p:cNvSpPr txBox="1">
            <a:spLocks/>
          </p:cNvSpPr>
          <p:nvPr/>
        </p:nvSpPr>
        <p:spPr>
          <a:xfrm>
            <a:off x="838200" y="3814087"/>
            <a:ext cx="10515600" cy="4908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 startAt="2"/>
            </a:pPr>
            <a:r>
              <a:rPr lang="ko-KR" altLang="en-US" dirty="0"/>
              <a:t>일상대화 불가능</a:t>
            </a:r>
            <a:endParaRPr lang="en-US" altLang="ko-KR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9F79B1B-82E4-C6C4-7DC3-DD1BE5C33837}"/>
              </a:ext>
            </a:extLst>
          </p:cNvPr>
          <p:cNvSpPr txBox="1"/>
          <p:nvPr/>
        </p:nvSpPr>
        <p:spPr>
          <a:xfrm>
            <a:off x="1312701" y="2316480"/>
            <a:ext cx="57150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accent6">
                    <a:lumMod val="50000"/>
                  </a:schemeClr>
                </a:solidFill>
              </a:rPr>
              <a:t>추가적인 심리상담 데이터 확보 및 </a:t>
            </a:r>
            <a:r>
              <a:rPr lang="ko-KR" altLang="en-US" sz="3600" b="1" dirty="0" err="1">
                <a:solidFill>
                  <a:schemeClr val="accent6">
                    <a:lumMod val="50000"/>
                  </a:schemeClr>
                </a:solidFill>
              </a:rPr>
              <a:t>라벨링</a:t>
            </a:r>
            <a:endParaRPr lang="ko-KR" altLang="en-US" sz="36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5963A4-F27A-E2DF-4B81-727E8B5E1D58}"/>
              </a:ext>
            </a:extLst>
          </p:cNvPr>
          <p:cNvSpPr txBox="1"/>
          <p:nvPr/>
        </p:nvSpPr>
        <p:spPr>
          <a:xfrm>
            <a:off x="1312701" y="3031126"/>
            <a:ext cx="94275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accent6">
                    <a:lumMod val="50000"/>
                  </a:schemeClr>
                </a:solidFill>
              </a:rPr>
              <a:t>복합적인 정신증상에 대한 점수계산을 </a:t>
            </a:r>
            <a:r>
              <a:rPr lang="en-US" altLang="ko-KR" sz="3600" b="1" dirty="0" err="1">
                <a:solidFill>
                  <a:schemeClr val="accent6">
                    <a:lumMod val="50000"/>
                  </a:schemeClr>
                </a:solidFill>
              </a:rPr>
              <a:t>Softmax</a:t>
            </a:r>
            <a:r>
              <a:rPr lang="ko-KR" altLang="en-US" sz="3600" b="1" dirty="0">
                <a:solidFill>
                  <a:schemeClr val="accent6">
                    <a:lumMod val="50000"/>
                  </a:schemeClr>
                </a:solidFill>
              </a:rPr>
              <a:t>함수 결과로 진행시도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B3A4E6-3F85-CDEA-6E89-0EB06FF2F407}"/>
              </a:ext>
            </a:extLst>
          </p:cNvPr>
          <p:cNvSpPr txBox="1"/>
          <p:nvPr/>
        </p:nvSpPr>
        <p:spPr>
          <a:xfrm>
            <a:off x="1312701" y="4304942"/>
            <a:ext cx="52293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accent6">
                    <a:lumMod val="50000"/>
                  </a:schemeClr>
                </a:solidFill>
              </a:rPr>
              <a:t>일상대화 데이터 확보 및 </a:t>
            </a:r>
            <a:r>
              <a:rPr lang="ko-KR" altLang="en-US" sz="3600" b="1" dirty="0" err="1">
                <a:solidFill>
                  <a:schemeClr val="accent6">
                    <a:lumMod val="50000"/>
                  </a:schemeClr>
                </a:solidFill>
              </a:rPr>
              <a:t>라벨링</a:t>
            </a:r>
            <a:r>
              <a:rPr lang="ko-KR" altLang="en-US" sz="3600" b="1" dirty="0">
                <a:solidFill>
                  <a:schemeClr val="accent6">
                    <a:lumMod val="50000"/>
                  </a:schemeClr>
                </a:solidFill>
              </a:rPr>
              <a:t> 필요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3D9E1C-080B-ED86-ED0B-B6E374F2C963}"/>
              </a:ext>
            </a:extLst>
          </p:cNvPr>
          <p:cNvSpPr txBox="1"/>
          <p:nvPr/>
        </p:nvSpPr>
        <p:spPr>
          <a:xfrm>
            <a:off x="1312701" y="5021222"/>
            <a:ext cx="76097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accent6">
                    <a:lumMod val="50000"/>
                  </a:schemeClr>
                </a:solidFill>
              </a:rPr>
              <a:t>새로 접하는 단어 혹은 감정에 대한 사용자 사전을 정의</a:t>
            </a:r>
          </a:p>
        </p:txBody>
      </p:sp>
    </p:spTree>
    <p:extLst>
      <p:ext uri="{BB962C8B-B14F-4D97-AF65-F5344CB8AC3E}">
        <p14:creationId xmlns:p14="http://schemas.microsoft.com/office/powerpoint/2010/main" val="10895253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AD14F8-BD5F-1FBA-DBFA-D5E192CA9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해결방안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31918D4F-6E0E-162E-83CB-FD9BE81A91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90855"/>
          </a:xfrm>
        </p:spPr>
        <p:txBody>
          <a:bodyPr/>
          <a:lstStyle/>
          <a:p>
            <a:pPr marL="514350" indent="-514350">
              <a:buFont typeface="+mj-lt"/>
              <a:buAutoNum type="arabicPeriod" startAt="3"/>
            </a:pPr>
            <a:r>
              <a:rPr lang="en-US" altLang="ko-KR" dirty="0"/>
              <a:t>RPA</a:t>
            </a:r>
            <a:r>
              <a:rPr lang="ko-KR" altLang="en-US" dirty="0"/>
              <a:t>활용의 아쉬움</a:t>
            </a:r>
            <a:endParaRPr lang="en-US" altLang="ko-KR" dirty="0"/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0E9B5B50-CD54-CA48-3BAA-AA890A53710A}"/>
              </a:ext>
            </a:extLst>
          </p:cNvPr>
          <p:cNvSpPr txBox="1">
            <a:spLocks/>
          </p:cNvSpPr>
          <p:nvPr/>
        </p:nvSpPr>
        <p:spPr>
          <a:xfrm>
            <a:off x="838200" y="3814087"/>
            <a:ext cx="10515600" cy="4908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 startAt="4"/>
            </a:pPr>
            <a:r>
              <a:rPr lang="ko-KR" altLang="en-US" dirty="0"/>
              <a:t>인터뷰 난항</a:t>
            </a:r>
            <a:endParaRPr lang="en-US" altLang="ko-KR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9F79B1B-82E4-C6C4-7DC3-DD1BE5C33837}"/>
              </a:ext>
            </a:extLst>
          </p:cNvPr>
          <p:cNvSpPr txBox="1"/>
          <p:nvPr/>
        </p:nvSpPr>
        <p:spPr>
          <a:xfrm>
            <a:off x="1312701" y="3032760"/>
            <a:ext cx="53944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accent6">
                    <a:lumMod val="50000"/>
                  </a:schemeClr>
                </a:solidFill>
              </a:rPr>
              <a:t>새로 수집하는 데이터의 라벨링에 활용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B3A4E6-3F85-CDEA-6E89-0EB06FF2F407}"/>
              </a:ext>
            </a:extLst>
          </p:cNvPr>
          <p:cNvSpPr txBox="1"/>
          <p:nvPr/>
        </p:nvSpPr>
        <p:spPr>
          <a:xfrm>
            <a:off x="1312701" y="4304942"/>
            <a:ext cx="29658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accent6">
                    <a:lumMod val="50000"/>
                  </a:schemeClr>
                </a:solidFill>
              </a:rPr>
              <a:t>지속적인 인터뷰 시도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3D9E1C-080B-ED86-ED0B-B6E374F2C963}"/>
              </a:ext>
            </a:extLst>
          </p:cNvPr>
          <p:cNvSpPr txBox="1"/>
          <p:nvPr/>
        </p:nvSpPr>
        <p:spPr>
          <a:xfrm>
            <a:off x="1312701" y="5021222"/>
            <a:ext cx="56108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accent6">
                    <a:lumMod val="50000"/>
                  </a:schemeClr>
                </a:solidFill>
              </a:rPr>
              <a:t>현재 연락중인 기관 외의 자문 기관을 확보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E6F972-51B2-29DA-729A-8D0B07C6AF73}"/>
              </a:ext>
            </a:extLst>
          </p:cNvPr>
          <p:cNvSpPr txBox="1"/>
          <p:nvPr/>
        </p:nvSpPr>
        <p:spPr>
          <a:xfrm>
            <a:off x="1312701" y="2318523"/>
            <a:ext cx="40895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accent6">
                    <a:lumMod val="50000"/>
                  </a:schemeClr>
                </a:solidFill>
              </a:rPr>
              <a:t>새로운 데이터의 수집에 활용</a:t>
            </a:r>
          </a:p>
        </p:txBody>
      </p:sp>
    </p:spTree>
    <p:extLst>
      <p:ext uri="{BB962C8B-B14F-4D97-AF65-F5344CB8AC3E}">
        <p14:creationId xmlns:p14="http://schemas.microsoft.com/office/powerpoint/2010/main" val="37918497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5045F3-4FC1-15A9-EA63-F2F6F96FE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기대효과</a:t>
            </a: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F3093C60-100A-5FFB-77B6-0ABBF9CA8994}"/>
              </a:ext>
            </a:extLst>
          </p:cNvPr>
          <p:cNvGrpSpPr/>
          <p:nvPr/>
        </p:nvGrpSpPr>
        <p:grpSpPr>
          <a:xfrm>
            <a:off x="1470812" y="2077248"/>
            <a:ext cx="9299865" cy="2714154"/>
            <a:chOff x="1470812" y="2077248"/>
            <a:chExt cx="9299865" cy="2714154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FA9979EB-3D7A-6A37-A0A2-D26829AB155C}"/>
                </a:ext>
              </a:extLst>
            </p:cNvPr>
            <p:cNvGrpSpPr/>
            <p:nvPr/>
          </p:nvGrpSpPr>
          <p:grpSpPr>
            <a:xfrm>
              <a:off x="5444528" y="2628349"/>
              <a:ext cx="1302944" cy="1601301"/>
              <a:chOff x="5370021" y="1690688"/>
              <a:chExt cx="1302944" cy="1601301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B07B56C-D6FA-967C-27E0-AA4E321EB642}"/>
                  </a:ext>
                </a:extLst>
              </p:cNvPr>
              <p:cNvSpPr txBox="1"/>
              <p:nvPr/>
            </p:nvSpPr>
            <p:spPr>
              <a:xfrm>
                <a:off x="5370021" y="2628329"/>
                <a:ext cx="1302944" cy="663660"/>
              </a:xfrm>
              <a:prstGeom prst="rect">
                <a:avLst/>
              </a:prstGeom>
              <a:solidFill>
                <a:srgbClr val="F9F6CB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3200" b="1" dirty="0">
                    <a:latin typeface="+mj-lt"/>
                  </a:rPr>
                  <a:t>심 청 이</a:t>
                </a:r>
              </a:p>
            </p:txBody>
          </p:sp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id="{6FE6A7C3-75B9-2E9E-7444-F7FAC630E2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11284" y="1690688"/>
                <a:ext cx="1020418" cy="1020418"/>
              </a:xfrm>
              <a:prstGeom prst="rect">
                <a:avLst/>
              </a:prstGeom>
            </p:spPr>
          </p:pic>
        </p:grp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671EE64F-659D-2CAD-91A8-8AD9DF882DDD}"/>
                </a:ext>
              </a:extLst>
            </p:cNvPr>
            <p:cNvGrpSpPr/>
            <p:nvPr/>
          </p:nvGrpSpPr>
          <p:grpSpPr>
            <a:xfrm>
              <a:off x="1470812" y="2077248"/>
              <a:ext cx="3277904" cy="2703504"/>
              <a:chOff x="1203724" y="2066598"/>
              <a:chExt cx="3277904" cy="2703504"/>
            </a:xfrm>
          </p:grpSpPr>
          <p:grpSp>
            <p:nvGrpSpPr>
              <p:cNvPr id="23" name="그룹 22">
                <a:extLst>
                  <a:ext uri="{FF2B5EF4-FFF2-40B4-BE49-F238E27FC236}">
                    <a16:creationId xmlns:a16="http://schemas.microsoft.com/office/drawing/2014/main" id="{9FB0F7DD-CCA6-ACAB-D1E2-FF09D51ADD80}"/>
                  </a:ext>
                </a:extLst>
              </p:cNvPr>
              <p:cNvGrpSpPr/>
              <p:nvPr/>
            </p:nvGrpSpPr>
            <p:grpSpPr>
              <a:xfrm>
                <a:off x="2434287" y="4123771"/>
                <a:ext cx="2043783" cy="646331"/>
                <a:chOff x="1312701" y="2316480"/>
                <a:chExt cx="2043783" cy="646331"/>
              </a:xfrm>
            </p:grpSpPr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B5231ECA-D983-AD56-C551-2551B2BF9B79}"/>
                    </a:ext>
                  </a:extLst>
                </p:cNvPr>
                <p:cNvSpPr txBox="1"/>
                <p:nvPr/>
              </p:nvSpPr>
              <p:spPr>
                <a:xfrm>
                  <a:off x="1312701" y="2316480"/>
                  <a:ext cx="1784463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3600" b="1" dirty="0">
                      <a:solidFill>
                        <a:srgbClr val="EA676C"/>
                      </a:solidFill>
                    </a:rPr>
                    <a:t>청소년 가출 </a:t>
                  </a:r>
                </a:p>
              </p:txBody>
            </p:sp>
            <p:sp>
              <p:nvSpPr>
                <p:cNvPr id="26" name="화살표: 아래쪽 25">
                  <a:extLst>
                    <a:ext uri="{FF2B5EF4-FFF2-40B4-BE49-F238E27FC236}">
                      <a16:creationId xmlns:a16="http://schemas.microsoft.com/office/drawing/2014/main" id="{23E0F1A4-3D3B-4E4D-F39F-EBB6B0AFF8CB}"/>
                    </a:ext>
                  </a:extLst>
                </p:cNvPr>
                <p:cNvSpPr/>
                <p:nvPr/>
              </p:nvSpPr>
              <p:spPr>
                <a:xfrm>
                  <a:off x="2967864" y="2476500"/>
                  <a:ext cx="388620" cy="403860"/>
                </a:xfrm>
                <a:prstGeom prst="downArrow">
                  <a:avLst/>
                </a:prstGeom>
                <a:solidFill>
                  <a:srgbClr val="EA676C"/>
                </a:solidFill>
                <a:ln>
                  <a:solidFill>
                    <a:srgbClr val="EA676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19DDD91A-43C7-55F6-DC95-32EE331B7705}"/>
                  </a:ext>
                </a:extLst>
              </p:cNvPr>
              <p:cNvGrpSpPr/>
              <p:nvPr/>
            </p:nvGrpSpPr>
            <p:grpSpPr>
              <a:xfrm>
                <a:off x="1203724" y="2066598"/>
                <a:ext cx="3274346" cy="646331"/>
                <a:chOff x="1312701" y="2316480"/>
                <a:chExt cx="3274346" cy="646331"/>
              </a:xfrm>
            </p:grpSpPr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66855993-4681-E2AC-DEB7-79C21F8B7F4E}"/>
                    </a:ext>
                  </a:extLst>
                </p:cNvPr>
                <p:cNvSpPr txBox="1"/>
                <p:nvPr/>
              </p:nvSpPr>
              <p:spPr>
                <a:xfrm>
                  <a:off x="1312701" y="2316480"/>
                  <a:ext cx="2885726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3600" b="1" dirty="0">
                      <a:solidFill>
                        <a:srgbClr val="47C4A2"/>
                      </a:solidFill>
                    </a:rPr>
                    <a:t>쉼터 상담사 업무효율</a:t>
                  </a:r>
                </a:p>
              </p:txBody>
            </p:sp>
            <p:sp>
              <p:nvSpPr>
                <p:cNvPr id="37" name="화살표: 아래쪽 36">
                  <a:extLst>
                    <a:ext uri="{FF2B5EF4-FFF2-40B4-BE49-F238E27FC236}">
                      <a16:creationId xmlns:a16="http://schemas.microsoft.com/office/drawing/2014/main" id="{E7F97C81-8B2B-7DC5-CB0D-B04764700A69}"/>
                    </a:ext>
                  </a:extLst>
                </p:cNvPr>
                <p:cNvSpPr/>
                <p:nvPr/>
              </p:nvSpPr>
              <p:spPr>
                <a:xfrm rot="10800000">
                  <a:off x="4198427" y="2476500"/>
                  <a:ext cx="388620" cy="403860"/>
                </a:xfrm>
                <a:prstGeom prst="downArrow">
                  <a:avLst/>
                </a:prstGeom>
                <a:solidFill>
                  <a:srgbClr val="47C4A2"/>
                </a:solidFill>
                <a:ln>
                  <a:solidFill>
                    <a:srgbClr val="47C4A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rgbClr val="47C4A2"/>
                    </a:solidFill>
                  </a:endParaRPr>
                </a:p>
              </p:txBody>
            </p:sp>
          </p:grpSp>
          <p:grpSp>
            <p:nvGrpSpPr>
              <p:cNvPr id="30" name="그룹 29">
                <a:extLst>
                  <a:ext uri="{FF2B5EF4-FFF2-40B4-BE49-F238E27FC236}">
                    <a16:creationId xmlns:a16="http://schemas.microsoft.com/office/drawing/2014/main" id="{177A9A84-5C07-DFCE-7972-89D8D7B90173}"/>
                  </a:ext>
                </a:extLst>
              </p:cNvPr>
              <p:cNvGrpSpPr/>
              <p:nvPr/>
            </p:nvGrpSpPr>
            <p:grpSpPr>
              <a:xfrm>
                <a:off x="2411137" y="3129861"/>
                <a:ext cx="2070491" cy="646331"/>
                <a:chOff x="1312701" y="2316480"/>
                <a:chExt cx="2070491" cy="646331"/>
              </a:xfrm>
            </p:grpSpPr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5E1B7C8F-0C4C-EDBC-0DBC-11AF3E38F855}"/>
                    </a:ext>
                  </a:extLst>
                </p:cNvPr>
                <p:cNvSpPr txBox="1"/>
                <p:nvPr/>
              </p:nvSpPr>
              <p:spPr>
                <a:xfrm>
                  <a:off x="1312701" y="2316480"/>
                  <a:ext cx="1681871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3600" b="1" dirty="0">
                      <a:solidFill>
                        <a:srgbClr val="EA676C"/>
                      </a:solidFill>
                    </a:rPr>
                    <a:t>쉼터 거부감</a:t>
                  </a:r>
                </a:p>
              </p:txBody>
            </p:sp>
            <p:sp>
              <p:nvSpPr>
                <p:cNvPr id="35" name="화살표: 아래쪽 34">
                  <a:extLst>
                    <a:ext uri="{FF2B5EF4-FFF2-40B4-BE49-F238E27FC236}">
                      <a16:creationId xmlns:a16="http://schemas.microsoft.com/office/drawing/2014/main" id="{A274E43F-58DA-C3BA-24AB-B5DD49B05430}"/>
                    </a:ext>
                  </a:extLst>
                </p:cNvPr>
                <p:cNvSpPr/>
                <p:nvPr/>
              </p:nvSpPr>
              <p:spPr>
                <a:xfrm>
                  <a:off x="2994572" y="2476500"/>
                  <a:ext cx="388620" cy="403860"/>
                </a:xfrm>
                <a:prstGeom prst="downArrow">
                  <a:avLst/>
                </a:prstGeom>
                <a:solidFill>
                  <a:srgbClr val="EA676C"/>
                </a:solidFill>
                <a:ln>
                  <a:solidFill>
                    <a:srgbClr val="EA676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1BA52C8C-F152-5288-D3DD-3F58E106E15E}"/>
                </a:ext>
              </a:extLst>
            </p:cNvPr>
            <p:cNvGrpSpPr/>
            <p:nvPr/>
          </p:nvGrpSpPr>
          <p:grpSpPr>
            <a:xfrm>
              <a:off x="7302021" y="2087898"/>
              <a:ext cx="3468656" cy="2703504"/>
              <a:chOff x="7302021" y="2087898"/>
              <a:chExt cx="3468656" cy="2703504"/>
            </a:xfrm>
          </p:grpSpPr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9A1146AA-E12E-D0C3-8C40-2E9195B96C6A}"/>
                  </a:ext>
                </a:extLst>
              </p:cNvPr>
              <p:cNvGrpSpPr/>
              <p:nvPr/>
            </p:nvGrpSpPr>
            <p:grpSpPr>
              <a:xfrm>
                <a:off x="7302021" y="2087898"/>
                <a:ext cx="2314419" cy="646331"/>
                <a:chOff x="1312701" y="2316480"/>
                <a:chExt cx="2314419" cy="646331"/>
              </a:xfrm>
            </p:grpSpPr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B632CD91-6AEE-F275-795C-80AB148706DD}"/>
                    </a:ext>
                  </a:extLst>
                </p:cNvPr>
                <p:cNvSpPr txBox="1"/>
                <p:nvPr/>
              </p:nvSpPr>
              <p:spPr>
                <a:xfrm>
                  <a:off x="1312701" y="2316480"/>
                  <a:ext cx="2056973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3600" b="1" dirty="0">
                      <a:solidFill>
                        <a:srgbClr val="EA676C"/>
                      </a:solidFill>
                    </a:rPr>
                    <a:t>청소년 </a:t>
                  </a:r>
                  <a:r>
                    <a:rPr lang="ko-KR" altLang="en-US" sz="3600" b="1" dirty="0" err="1">
                      <a:solidFill>
                        <a:srgbClr val="EA676C"/>
                      </a:solidFill>
                    </a:rPr>
                    <a:t>자살율</a:t>
                  </a:r>
                  <a:r>
                    <a:rPr lang="ko-KR" altLang="en-US" sz="3600" b="1" dirty="0">
                      <a:solidFill>
                        <a:srgbClr val="EA676C"/>
                      </a:solidFill>
                    </a:rPr>
                    <a:t> </a:t>
                  </a:r>
                </a:p>
              </p:txBody>
            </p:sp>
            <p:sp>
              <p:nvSpPr>
                <p:cNvPr id="15" name="화살표: 아래쪽 14">
                  <a:extLst>
                    <a:ext uri="{FF2B5EF4-FFF2-40B4-BE49-F238E27FC236}">
                      <a16:creationId xmlns:a16="http://schemas.microsoft.com/office/drawing/2014/main" id="{8CF27E1F-B89F-8E64-6484-F69FF34C5E32}"/>
                    </a:ext>
                  </a:extLst>
                </p:cNvPr>
                <p:cNvSpPr/>
                <p:nvPr/>
              </p:nvSpPr>
              <p:spPr>
                <a:xfrm>
                  <a:off x="3238500" y="2476500"/>
                  <a:ext cx="388620" cy="403860"/>
                </a:xfrm>
                <a:prstGeom prst="downArrow">
                  <a:avLst/>
                </a:prstGeom>
                <a:solidFill>
                  <a:srgbClr val="EA676C"/>
                </a:solidFill>
                <a:ln>
                  <a:solidFill>
                    <a:srgbClr val="EA676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7" name="그룹 16">
                <a:extLst>
                  <a:ext uri="{FF2B5EF4-FFF2-40B4-BE49-F238E27FC236}">
                    <a16:creationId xmlns:a16="http://schemas.microsoft.com/office/drawing/2014/main" id="{45180D23-CF81-D475-27A8-4F34CD0151D6}"/>
                  </a:ext>
                </a:extLst>
              </p:cNvPr>
              <p:cNvGrpSpPr/>
              <p:nvPr/>
            </p:nvGrpSpPr>
            <p:grpSpPr>
              <a:xfrm>
                <a:off x="7302021" y="3108561"/>
                <a:ext cx="2314419" cy="646331"/>
                <a:chOff x="1312701" y="2316480"/>
                <a:chExt cx="2314419" cy="646331"/>
              </a:xfrm>
            </p:grpSpPr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A08C05BE-E570-332E-5159-3E632CFD7D90}"/>
                    </a:ext>
                  </a:extLst>
                </p:cNvPr>
                <p:cNvSpPr txBox="1"/>
                <p:nvPr/>
              </p:nvSpPr>
              <p:spPr>
                <a:xfrm>
                  <a:off x="1312701" y="2316480"/>
                  <a:ext cx="2053767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3600" b="1" dirty="0">
                      <a:solidFill>
                        <a:srgbClr val="EA676C"/>
                      </a:solidFill>
                    </a:rPr>
                    <a:t>청소년 </a:t>
                  </a:r>
                  <a:r>
                    <a:rPr lang="ko-KR" altLang="en-US" sz="3600" b="1" dirty="0" err="1">
                      <a:solidFill>
                        <a:srgbClr val="EA676C"/>
                      </a:solidFill>
                    </a:rPr>
                    <a:t>범죄율</a:t>
                  </a:r>
                  <a:r>
                    <a:rPr lang="ko-KR" altLang="en-US" sz="3600" b="1" dirty="0">
                      <a:solidFill>
                        <a:srgbClr val="EA676C"/>
                      </a:solidFill>
                    </a:rPr>
                    <a:t> </a:t>
                  </a:r>
                </a:p>
              </p:txBody>
            </p:sp>
            <p:sp>
              <p:nvSpPr>
                <p:cNvPr id="22" name="화살표: 아래쪽 21">
                  <a:extLst>
                    <a:ext uri="{FF2B5EF4-FFF2-40B4-BE49-F238E27FC236}">
                      <a16:creationId xmlns:a16="http://schemas.microsoft.com/office/drawing/2014/main" id="{97D6EE9E-2FEB-9866-FADA-1CC595B604C5}"/>
                    </a:ext>
                  </a:extLst>
                </p:cNvPr>
                <p:cNvSpPr/>
                <p:nvPr/>
              </p:nvSpPr>
              <p:spPr>
                <a:xfrm>
                  <a:off x="3238500" y="2476500"/>
                  <a:ext cx="388620" cy="403860"/>
                </a:xfrm>
                <a:prstGeom prst="downArrow">
                  <a:avLst/>
                </a:prstGeom>
                <a:solidFill>
                  <a:srgbClr val="EA676C"/>
                </a:solidFill>
                <a:ln>
                  <a:solidFill>
                    <a:srgbClr val="EA676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31" name="그룹 30">
                <a:extLst>
                  <a:ext uri="{FF2B5EF4-FFF2-40B4-BE49-F238E27FC236}">
                    <a16:creationId xmlns:a16="http://schemas.microsoft.com/office/drawing/2014/main" id="{F7A205F3-5A1D-03FB-E33A-93E3E2E5B0F1}"/>
                  </a:ext>
                </a:extLst>
              </p:cNvPr>
              <p:cNvGrpSpPr/>
              <p:nvPr/>
            </p:nvGrpSpPr>
            <p:grpSpPr>
              <a:xfrm>
                <a:off x="7302021" y="4145071"/>
                <a:ext cx="3468656" cy="646331"/>
                <a:chOff x="1312701" y="2316480"/>
                <a:chExt cx="3468656" cy="646331"/>
              </a:xfrm>
            </p:grpSpPr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72EFEB80-7E46-0255-D569-CB285044A9F5}"/>
                    </a:ext>
                  </a:extLst>
                </p:cNvPr>
                <p:cNvSpPr txBox="1"/>
                <p:nvPr/>
              </p:nvSpPr>
              <p:spPr>
                <a:xfrm>
                  <a:off x="1312701" y="2316480"/>
                  <a:ext cx="3158237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3600" b="1" dirty="0">
                      <a:solidFill>
                        <a:srgbClr val="47C4A2"/>
                      </a:solidFill>
                    </a:rPr>
                    <a:t>청소년 대상 서비스 질</a:t>
                  </a:r>
                </a:p>
              </p:txBody>
            </p:sp>
            <p:sp>
              <p:nvSpPr>
                <p:cNvPr id="33" name="화살표: 아래쪽 32">
                  <a:extLst>
                    <a:ext uri="{FF2B5EF4-FFF2-40B4-BE49-F238E27FC236}">
                      <a16:creationId xmlns:a16="http://schemas.microsoft.com/office/drawing/2014/main" id="{251523BD-A343-775B-A366-2D952D474AD5}"/>
                    </a:ext>
                  </a:extLst>
                </p:cNvPr>
                <p:cNvSpPr/>
                <p:nvPr/>
              </p:nvSpPr>
              <p:spPr>
                <a:xfrm rot="10800000">
                  <a:off x="4392737" y="2476500"/>
                  <a:ext cx="388620" cy="403860"/>
                </a:xfrm>
                <a:prstGeom prst="downArrow">
                  <a:avLst/>
                </a:prstGeom>
                <a:solidFill>
                  <a:srgbClr val="47C4A2"/>
                </a:solidFill>
                <a:ln>
                  <a:solidFill>
                    <a:srgbClr val="47C4A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40995830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5045F3-4FC1-15A9-EA63-F2F6F96FE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발전가능성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656926-F380-9A61-395C-A3A861186C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7308"/>
          </a:xfrm>
        </p:spPr>
        <p:txBody>
          <a:bodyPr/>
          <a:lstStyle/>
          <a:p>
            <a:r>
              <a:rPr lang="ko-KR" altLang="en-US" dirty="0"/>
              <a:t>상담 대상 확대</a:t>
            </a:r>
            <a:endParaRPr lang="en-US" altLang="ko-KR" dirty="0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4CF329EC-325E-734E-42DC-512DFE424AD0}"/>
              </a:ext>
            </a:extLst>
          </p:cNvPr>
          <p:cNvSpPr txBox="1">
            <a:spLocks/>
          </p:cNvSpPr>
          <p:nvPr/>
        </p:nvSpPr>
        <p:spPr>
          <a:xfrm>
            <a:off x="838200" y="4241925"/>
            <a:ext cx="10515600" cy="4773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청소년 쉼터 외의 기관과 연계</a:t>
            </a:r>
            <a:endParaRPr lang="en-US" altLang="ko-KR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35E9979D-681C-F561-B31B-A89EBD169AF0}"/>
              </a:ext>
            </a:extLst>
          </p:cNvPr>
          <p:cNvGrpSpPr/>
          <p:nvPr/>
        </p:nvGrpSpPr>
        <p:grpSpPr>
          <a:xfrm>
            <a:off x="1129427" y="2302933"/>
            <a:ext cx="9933146" cy="1938992"/>
            <a:chOff x="662846" y="2302933"/>
            <a:chExt cx="9933146" cy="193899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1DB39B9-E1D6-731A-458E-5B721CDD4C57}"/>
                </a:ext>
              </a:extLst>
            </p:cNvPr>
            <p:cNvSpPr txBox="1"/>
            <p:nvPr/>
          </p:nvSpPr>
          <p:spPr>
            <a:xfrm>
              <a:off x="5329807" y="2302933"/>
              <a:ext cx="5266185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6000" b="1" dirty="0">
                  <a:solidFill>
                    <a:srgbClr val="EA676C"/>
                  </a:solidFill>
                  <a:latin typeface="+mj-lt"/>
                </a:rPr>
                <a:t>취업난에 고민하는 청년</a:t>
              </a:r>
              <a:endParaRPr lang="en-US" altLang="ko-KR" sz="6000" b="1" dirty="0">
                <a:solidFill>
                  <a:srgbClr val="EA676C"/>
                </a:solidFill>
                <a:latin typeface="+mj-lt"/>
              </a:endParaRPr>
            </a:p>
            <a:p>
              <a:pPr algn="ctr"/>
              <a:r>
                <a:rPr lang="ko-KR" altLang="en-US" sz="6000" b="1" dirty="0">
                  <a:solidFill>
                    <a:srgbClr val="EA676C"/>
                  </a:solidFill>
                  <a:latin typeface="+mj-lt"/>
                </a:rPr>
                <a:t>은퇴 후 무기력한 중년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3B4D8DE-CB4C-08DC-B283-EF1A574A766E}"/>
                </a:ext>
              </a:extLst>
            </p:cNvPr>
            <p:cNvSpPr txBox="1"/>
            <p:nvPr/>
          </p:nvSpPr>
          <p:spPr>
            <a:xfrm>
              <a:off x="662846" y="2764597"/>
              <a:ext cx="3368231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6000" b="1" dirty="0">
                  <a:solidFill>
                    <a:schemeClr val="accent6">
                      <a:lumMod val="75000"/>
                    </a:schemeClr>
                  </a:solidFill>
                  <a:latin typeface="+mj-lt"/>
                </a:rPr>
                <a:t>가정 밖 청소년</a:t>
              </a:r>
            </a:p>
          </p:txBody>
        </p:sp>
        <p:sp>
          <p:nvSpPr>
            <p:cNvPr id="7" name="화살표: 오른쪽 6">
              <a:extLst>
                <a:ext uri="{FF2B5EF4-FFF2-40B4-BE49-F238E27FC236}">
                  <a16:creationId xmlns:a16="http://schemas.microsoft.com/office/drawing/2014/main" id="{753159D3-3DC9-6D59-E1F1-C6F73881209B}"/>
                </a:ext>
              </a:extLst>
            </p:cNvPr>
            <p:cNvSpPr/>
            <p:nvPr/>
          </p:nvSpPr>
          <p:spPr>
            <a:xfrm>
              <a:off x="4329805" y="2895600"/>
              <a:ext cx="701274" cy="753658"/>
            </a:xfrm>
            <a:prstGeom prst="rightArrow">
              <a:avLst/>
            </a:prstGeom>
            <a:solidFill>
              <a:srgbClr val="47C4A2"/>
            </a:solidFill>
            <a:ln>
              <a:solidFill>
                <a:srgbClr val="47C4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795787DF-ADF6-552E-0847-BE2FE35F5B26}"/>
              </a:ext>
            </a:extLst>
          </p:cNvPr>
          <p:cNvGrpSpPr/>
          <p:nvPr/>
        </p:nvGrpSpPr>
        <p:grpSpPr>
          <a:xfrm>
            <a:off x="3180897" y="4875145"/>
            <a:ext cx="5830206" cy="1058875"/>
            <a:chOff x="2615089" y="4782462"/>
            <a:chExt cx="5830206" cy="1058875"/>
          </a:xfrm>
        </p:grpSpPr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DB742CEE-7732-F6B0-DED8-7ABDC28B8ABE}"/>
                </a:ext>
              </a:extLst>
            </p:cNvPr>
            <p:cNvGrpSpPr/>
            <p:nvPr/>
          </p:nvGrpSpPr>
          <p:grpSpPr>
            <a:xfrm>
              <a:off x="6278423" y="4782462"/>
              <a:ext cx="2166872" cy="1058875"/>
              <a:chOff x="5804470" y="4701283"/>
              <a:chExt cx="2166872" cy="1058875"/>
            </a:xfrm>
          </p:grpSpPr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2381C6E-BFAF-0180-E0C2-E42366CC0D09}"/>
                  </a:ext>
                </a:extLst>
              </p:cNvPr>
              <p:cNvSpPr txBox="1"/>
              <p:nvPr/>
            </p:nvSpPr>
            <p:spPr>
              <a:xfrm>
                <a:off x="6863345" y="4721686"/>
                <a:ext cx="1107997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6000" b="1" dirty="0">
                    <a:solidFill>
                      <a:schemeClr val="accent3">
                        <a:lumMod val="50000"/>
                      </a:schemeClr>
                    </a:solidFill>
                    <a:latin typeface="+mj-lt"/>
                  </a:rPr>
                  <a:t>병원</a:t>
                </a:r>
              </a:p>
            </p:txBody>
          </p:sp>
          <p:pic>
            <p:nvPicPr>
              <p:cNvPr id="40" name="그림 39">
                <a:extLst>
                  <a:ext uri="{FF2B5EF4-FFF2-40B4-BE49-F238E27FC236}">
                    <a16:creationId xmlns:a16="http://schemas.microsoft.com/office/drawing/2014/main" id="{121195EA-F156-3980-C1B3-C5DA516AF3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04470" y="4701283"/>
                <a:ext cx="1058875" cy="1058875"/>
              </a:xfrm>
              <a:prstGeom prst="rect">
                <a:avLst/>
              </a:prstGeom>
            </p:spPr>
          </p:pic>
        </p:grp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D40701F6-9EAA-6DD8-4757-C11A41C7E66E}"/>
                </a:ext>
              </a:extLst>
            </p:cNvPr>
            <p:cNvGrpSpPr/>
            <p:nvPr/>
          </p:nvGrpSpPr>
          <p:grpSpPr>
            <a:xfrm>
              <a:off x="2615089" y="4782462"/>
              <a:ext cx="2181297" cy="1058875"/>
              <a:chOff x="3161783" y="4701283"/>
              <a:chExt cx="2181297" cy="1058875"/>
            </a:xfrm>
          </p:grpSpPr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00A1D4A-E4B4-51ED-8CF4-AA555B03C1DE}"/>
                  </a:ext>
                </a:extLst>
              </p:cNvPr>
              <p:cNvSpPr txBox="1"/>
              <p:nvPr/>
            </p:nvSpPr>
            <p:spPr>
              <a:xfrm>
                <a:off x="4220658" y="4719233"/>
                <a:ext cx="1122422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6000" b="1" dirty="0">
                    <a:solidFill>
                      <a:schemeClr val="accent5">
                        <a:lumMod val="75000"/>
                      </a:schemeClr>
                    </a:solidFill>
                    <a:latin typeface="+mj-lt"/>
                  </a:rPr>
                  <a:t>경찰</a:t>
                </a:r>
              </a:p>
            </p:txBody>
          </p:sp>
          <p:pic>
            <p:nvPicPr>
              <p:cNvPr id="42" name="그림 41" descr="텍스트, 벡터그래픽이(가) 표시된 사진&#10;&#10;자동 생성된 설명">
                <a:extLst>
                  <a:ext uri="{FF2B5EF4-FFF2-40B4-BE49-F238E27FC236}">
                    <a16:creationId xmlns:a16="http://schemas.microsoft.com/office/drawing/2014/main" id="{4B5C3767-A684-30F6-07D8-6552DCA6B3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61783" y="4701283"/>
                <a:ext cx="1058875" cy="1058875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8527058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C8C53894-F25F-1C2B-D67E-0D08E4090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0176"/>
            <a:ext cx="10515600" cy="1325563"/>
          </a:xfrm>
        </p:spPr>
        <p:txBody>
          <a:bodyPr/>
          <a:lstStyle/>
          <a:p>
            <a:r>
              <a:rPr lang="ko-KR" altLang="en-US" dirty="0"/>
              <a:t>개발 서비스 정의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BF2C5E82-FDA0-8250-4975-AAD02A8DEB04}"/>
              </a:ext>
            </a:extLst>
          </p:cNvPr>
          <p:cNvGrpSpPr/>
          <p:nvPr/>
        </p:nvGrpSpPr>
        <p:grpSpPr>
          <a:xfrm>
            <a:off x="817240" y="2031838"/>
            <a:ext cx="10557520" cy="3046988"/>
            <a:chOff x="796280" y="2042496"/>
            <a:chExt cx="10557520" cy="3046988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D781E1D2-F6F5-A88A-2C56-3ACC0F5C86F2}"/>
                </a:ext>
              </a:extLst>
            </p:cNvPr>
            <p:cNvGrpSpPr/>
            <p:nvPr/>
          </p:nvGrpSpPr>
          <p:grpSpPr>
            <a:xfrm>
              <a:off x="796280" y="2765339"/>
              <a:ext cx="1302944" cy="1601301"/>
              <a:chOff x="5370021" y="1690688"/>
              <a:chExt cx="1302944" cy="1601301"/>
            </a:xfrm>
          </p:grpSpPr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53B86B1-A4A7-C9F8-1979-43812E758604}"/>
                  </a:ext>
                </a:extLst>
              </p:cNvPr>
              <p:cNvSpPr txBox="1"/>
              <p:nvPr/>
            </p:nvSpPr>
            <p:spPr>
              <a:xfrm>
                <a:off x="5370021" y="2628329"/>
                <a:ext cx="1302944" cy="663660"/>
              </a:xfrm>
              <a:prstGeom prst="rect">
                <a:avLst/>
              </a:prstGeom>
              <a:solidFill>
                <a:srgbClr val="F9F6CB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3200" b="1" dirty="0">
                    <a:latin typeface="+mj-lt"/>
                  </a:rPr>
                  <a:t>심 청 이</a:t>
                </a:r>
              </a:p>
            </p:txBody>
          </p:sp>
          <p:pic>
            <p:nvPicPr>
              <p:cNvPr id="4" name="그림 3">
                <a:extLst>
                  <a:ext uri="{FF2B5EF4-FFF2-40B4-BE49-F238E27FC236}">
                    <a16:creationId xmlns:a16="http://schemas.microsoft.com/office/drawing/2014/main" id="{877BF861-DE9E-097E-15C4-96B91E633D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11284" y="1690688"/>
                <a:ext cx="1020418" cy="1020418"/>
              </a:xfrm>
              <a:prstGeom prst="rect">
                <a:avLst/>
              </a:prstGeom>
            </p:spPr>
          </p:pic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84FDDC3-D883-2245-D2CE-537A13A3101D}"/>
                </a:ext>
              </a:extLst>
            </p:cNvPr>
            <p:cNvSpPr txBox="1"/>
            <p:nvPr/>
          </p:nvSpPr>
          <p:spPr>
            <a:xfrm>
              <a:off x="2282407" y="2042496"/>
              <a:ext cx="4305987" cy="30469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9600" b="1" dirty="0">
                  <a:solidFill>
                    <a:srgbClr val="EA676C"/>
                  </a:solidFill>
                  <a:latin typeface="+mj-ea"/>
                  <a:ea typeface="+mj-ea"/>
                </a:rPr>
                <a:t>심</a:t>
              </a:r>
              <a:r>
                <a:rPr lang="ko-KR" altLang="en-US" sz="4400" dirty="0"/>
                <a:t>층학습을 활용한</a:t>
              </a:r>
              <a:endParaRPr lang="en-US" altLang="ko-KR" sz="4400" dirty="0"/>
            </a:p>
            <a:p>
              <a:pPr algn="ctr"/>
              <a:r>
                <a:rPr lang="ko-KR" altLang="en-US" sz="9600" b="1" dirty="0">
                  <a:solidFill>
                    <a:srgbClr val="EA676C"/>
                  </a:solidFill>
                  <a:latin typeface="+mj-ea"/>
                  <a:ea typeface="+mj-ea"/>
                </a:rPr>
                <a:t>청</a:t>
              </a:r>
              <a:r>
                <a:rPr lang="ko-KR" altLang="en-US" sz="4400" dirty="0"/>
                <a:t>소년 심리상담 서비스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3446AC2-6AFE-985C-962A-56BBD8660550}"/>
                </a:ext>
              </a:extLst>
            </p:cNvPr>
            <p:cNvSpPr txBox="1"/>
            <p:nvPr/>
          </p:nvSpPr>
          <p:spPr>
            <a:xfrm>
              <a:off x="8657228" y="2042496"/>
              <a:ext cx="2696572" cy="30469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9600" b="1" dirty="0">
                  <a:solidFill>
                    <a:srgbClr val="EA676C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心</a:t>
              </a:r>
              <a:r>
                <a:rPr lang="ko-KR" altLang="en-US" sz="4400" b="1" dirty="0">
                  <a:solidFill>
                    <a:srgbClr val="EA676C"/>
                  </a:solidFill>
                  <a:latin typeface="+mj-ea"/>
                  <a:ea typeface="+mj-ea"/>
                </a:rPr>
                <a:t> </a:t>
              </a:r>
              <a:r>
                <a:rPr lang="ko-KR" altLang="en-US" sz="4400" dirty="0"/>
                <a:t>마음을</a:t>
              </a:r>
              <a:endParaRPr lang="en-US" altLang="ko-KR" sz="4400" dirty="0"/>
            </a:p>
            <a:p>
              <a:pPr algn="ctr"/>
              <a:r>
                <a:rPr lang="ko-KR" altLang="en-US" sz="9600" b="1" dirty="0">
                  <a:solidFill>
                    <a:srgbClr val="EA676C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聽</a:t>
              </a:r>
              <a:r>
                <a:rPr lang="ko-KR" altLang="en-US" sz="4400" b="1" dirty="0">
                  <a:solidFill>
                    <a:srgbClr val="EA676C"/>
                  </a:solidFill>
                  <a:latin typeface="+mj-ea"/>
                  <a:ea typeface="+mj-ea"/>
                </a:rPr>
                <a:t> </a:t>
              </a:r>
              <a:r>
                <a:rPr lang="ko-KR" altLang="en-US" sz="4400" dirty="0"/>
                <a:t>듣는다</a:t>
              </a:r>
              <a:r>
                <a:rPr lang="en-US" altLang="ko-KR" sz="4400" dirty="0"/>
                <a:t>.</a:t>
              </a:r>
              <a:endParaRPr lang="ko-KR" altLang="en-US" sz="4400" dirty="0"/>
            </a:p>
          </p:txBody>
        </p:sp>
        <p:sp>
          <p:nvSpPr>
            <p:cNvPr id="9" name="십자형 8">
              <a:extLst>
                <a:ext uri="{FF2B5EF4-FFF2-40B4-BE49-F238E27FC236}">
                  <a16:creationId xmlns:a16="http://schemas.microsoft.com/office/drawing/2014/main" id="{9C90B933-46B7-3F58-D6EC-47B9AEFDBB9B}"/>
                </a:ext>
              </a:extLst>
            </p:cNvPr>
            <p:cNvSpPr/>
            <p:nvPr/>
          </p:nvSpPr>
          <p:spPr>
            <a:xfrm>
              <a:off x="6771577" y="2714756"/>
              <a:ext cx="1702468" cy="1702468"/>
            </a:xfrm>
            <a:prstGeom prst="plus">
              <a:avLst>
                <a:gd name="adj" fmla="val 44081"/>
              </a:avLst>
            </a:prstGeom>
            <a:solidFill>
              <a:srgbClr val="47C4A2"/>
            </a:solidFill>
            <a:ln>
              <a:solidFill>
                <a:srgbClr val="47C4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1846231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5045F3-4FC1-15A9-EA63-F2F6F96FE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 배경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E3349DB-989D-79E4-9494-5BA3E46AA0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7308"/>
          </a:xfrm>
        </p:spPr>
        <p:txBody>
          <a:bodyPr/>
          <a:lstStyle/>
          <a:p>
            <a:r>
              <a:rPr lang="ko-KR" altLang="en-US" dirty="0"/>
              <a:t>가정 밖 청소년 수의 증가 </a:t>
            </a:r>
            <a:endParaRPr lang="en-US" altLang="ko-KR" dirty="0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1EA7E354-CE56-2F33-BE19-AEBA92DF6544}"/>
              </a:ext>
            </a:extLst>
          </p:cNvPr>
          <p:cNvSpPr txBox="1">
            <a:spLocks/>
          </p:cNvSpPr>
          <p:nvPr/>
        </p:nvSpPr>
        <p:spPr>
          <a:xfrm>
            <a:off x="838200" y="3807029"/>
            <a:ext cx="10515600" cy="4773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쉼터에서 이루어지는 상담에서 발생하는 인권침해 혹은 성희롱 사례</a:t>
            </a:r>
            <a:endParaRPr lang="en-US" altLang="ko-KR" dirty="0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888F1E15-5240-1052-5886-E064624E612E}"/>
              </a:ext>
            </a:extLst>
          </p:cNvPr>
          <p:cNvGrpSpPr/>
          <p:nvPr/>
        </p:nvGrpSpPr>
        <p:grpSpPr>
          <a:xfrm>
            <a:off x="3100468" y="2480980"/>
            <a:ext cx="5479705" cy="1107996"/>
            <a:chOff x="1988019" y="2691064"/>
            <a:chExt cx="5479705" cy="1107996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2B9FB84C-322A-EF2F-984D-EEDB4D66A110}"/>
                </a:ext>
              </a:extLst>
            </p:cNvPr>
            <p:cNvGrpSpPr/>
            <p:nvPr/>
          </p:nvGrpSpPr>
          <p:grpSpPr>
            <a:xfrm>
              <a:off x="1988019" y="2875730"/>
              <a:ext cx="3089307" cy="867887"/>
              <a:chOff x="1747520" y="2875730"/>
              <a:chExt cx="3089307" cy="867887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03E9910-79BD-0A92-0897-A2C735523E47}"/>
                  </a:ext>
                </a:extLst>
              </p:cNvPr>
              <p:cNvSpPr txBox="1"/>
              <p:nvPr/>
            </p:nvSpPr>
            <p:spPr>
              <a:xfrm>
                <a:off x="1747520" y="2875730"/>
                <a:ext cx="308930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/>
                  <a:t>2020</a:t>
                </a:r>
                <a:r>
                  <a:rPr lang="ko-KR" altLang="en-US" dirty="0"/>
                  <a:t>년 기준 가출 경험이 있는 청소년의 수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9335471-8429-1479-76AA-AE6E7C159277}"/>
                  </a:ext>
                </a:extLst>
              </p:cNvPr>
              <p:cNvSpPr txBox="1"/>
              <p:nvPr/>
            </p:nvSpPr>
            <p:spPr>
              <a:xfrm>
                <a:off x="1747520" y="3374285"/>
                <a:ext cx="299633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/>
                  <a:t>2021</a:t>
                </a:r>
                <a:r>
                  <a:rPr lang="ko-KR" altLang="en-US" dirty="0"/>
                  <a:t>년 기준 가출 경험이 있는 청소년의 수</a:t>
                </a:r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1FA8892-D1B9-BC25-F5B6-9519B1C58467}"/>
                </a:ext>
              </a:extLst>
            </p:cNvPr>
            <p:cNvSpPr txBox="1"/>
            <p:nvPr/>
          </p:nvSpPr>
          <p:spPr>
            <a:xfrm>
              <a:off x="5077326" y="2691064"/>
              <a:ext cx="2390398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6600" b="1" dirty="0">
                  <a:solidFill>
                    <a:srgbClr val="EA676C"/>
                  </a:solidFill>
                  <a:latin typeface="+mj-lt"/>
                </a:rPr>
                <a:t>약 </a:t>
              </a:r>
              <a:r>
                <a:rPr lang="en-US" altLang="ko-KR" sz="6600" b="1" dirty="0">
                  <a:solidFill>
                    <a:srgbClr val="EA676C"/>
                  </a:solidFill>
                  <a:latin typeface="+mj-lt"/>
                </a:rPr>
                <a:t>11</a:t>
              </a:r>
              <a:r>
                <a:rPr lang="ko-KR" altLang="en-US" sz="6600" b="1" dirty="0">
                  <a:solidFill>
                    <a:srgbClr val="EA676C"/>
                  </a:solidFill>
                  <a:latin typeface="+mj-lt"/>
                </a:rPr>
                <a:t>만명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02671102-D8B0-0D70-7F86-57B2E28B13CC}"/>
              </a:ext>
            </a:extLst>
          </p:cNvPr>
          <p:cNvGrpSpPr/>
          <p:nvPr/>
        </p:nvGrpSpPr>
        <p:grpSpPr>
          <a:xfrm>
            <a:off x="2468244" y="4512113"/>
            <a:ext cx="7255512" cy="916888"/>
            <a:chOff x="1658960" y="4444859"/>
            <a:chExt cx="7255512" cy="91688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441E0DC-78A5-936E-E54F-C348D2C15EEA}"/>
                </a:ext>
              </a:extLst>
            </p:cNvPr>
            <p:cNvSpPr txBox="1"/>
            <p:nvPr/>
          </p:nvSpPr>
          <p:spPr>
            <a:xfrm>
              <a:off x="1658960" y="4444859"/>
              <a:ext cx="725551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 fontAlgn="base"/>
              <a:r>
                <a:rPr lang="en-US" altLang="ko-KR" sz="2400" b="1" i="0" dirty="0">
                  <a:solidFill>
                    <a:srgbClr val="EA676C"/>
                  </a:solidFill>
                  <a:effectLst/>
                  <a:latin typeface="+mn-ea"/>
                </a:rPr>
                <a:t>[</a:t>
              </a:r>
              <a:r>
                <a:rPr lang="ko-KR" altLang="en-US" sz="2400" b="1" i="0" dirty="0">
                  <a:solidFill>
                    <a:srgbClr val="EA676C"/>
                  </a:solidFill>
                  <a:effectLst/>
                  <a:latin typeface="+mn-ea"/>
                </a:rPr>
                <a:t>단독</a:t>
              </a:r>
              <a:r>
                <a:rPr lang="en-US" altLang="ko-KR" sz="2400" b="1" i="0" dirty="0">
                  <a:solidFill>
                    <a:srgbClr val="EA676C"/>
                  </a:solidFill>
                  <a:effectLst/>
                  <a:latin typeface="+mn-ea"/>
                </a:rPr>
                <a:t>] "</a:t>
              </a:r>
              <a:r>
                <a:rPr lang="ko-KR" altLang="en-US" sz="2400" b="1" i="0" dirty="0" err="1">
                  <a:solidFill>
                    <a:srgbClr val="EA676C"/>
                  </a:solidFill>
                  <a:effectLst/>
                  <a:latin typeface="+mn-ea"/>
                </a:rPr>
                <a:t>성폭행당한</a:t>
              </a:r>
              <a:r>
                <a:rPr lang="ko-KR" altLang="en-US" sz="2400" b="1" i="0" dirty="0">
                  <a:solidFill>
                    <a:srgbClr val="EA676C"/>
                  </a:solidFill>
                  <a:effectLst/>
                  <a:latin typeface="+mn-ea"/>
                </a:rPr>
                <a:t> 적 있나</a:t>
              </a:r>
              <a:r>
                <a:rPr lang="en-US" altLang="ko-KR" sz="2400" b="1" i="0" dirty="0">
                  <a:solidFill>
                    <a:srgbClr val="EA676C"/>
                  </a:solidFill>
                  <a:effectLst/>
                  <a:latin typeface="+mn-ea"/>
                </a:rPr>
                <a:t>?"…'</a:t>
              </a:r>
              <a:r>
                <a:rPr lang="ko-KR" altLang="en-US" sz="2400" b="1" i="0" dirty="0">
                  <a:solidFill>
                    <a:srgbClr val="EA676C"/>
                  </a:solidFill>
                  <a:effectLst/>
                  <a:latin typeface="+mn-ea"/>
                </a:rPr>
                <a:t>쉼터</a:t>
              </a:r>
              <a:r>
                <a:rPr lang="en-US" altLang="ko-KR" sz="2400" b="1" i="0" dirty="0">
                  <a:solidFill>
                    <a:srgbClr val="EA676C"/>
                  </a:solidFill>
                  <a:effectLst/>
                  <a:latin typeface="+mn-ea"/>
                </a:rPr>
                <a:t>' </a:t>
              </a:r>
              <a:r>
                <a:rPr lang="ko-KR" altLang="en-US" sz="2400" b="1" i="0" dirty="0">
                  <a:solidFill>
                    <a:srgbClr val="EA676C"/>
                  </a:solidFill>
                  <a:effectLst/>
                  <a:latin typeface="+mn-ea"/>
                </a:rPr>
                <a:t>갔다 발길 돌리는 청소년들 </a:t>
              </a:r>
              <a:r>
                <a:rPr lang="en-US" altLang="ko-KR" sz="1200" i="0" dirty="0">
                  <a:solidFill>
                    <a:srgbClr val="000000"/>
                  </a:solidFill>
                  <a:effectLst/>
                  <a:latin typeface="+mn-ea"/>
                </a:rPr>
                <a:t>-JTBC 2022.04.01 </a:t>
              </a:r>
              <a:r>
                <a:rPr lang="ko-KR" altLang="en-US" sz="1200" i="0" dirty="0">
                  <a:solidFill>
                    <a:srgbClr val="000000"/>
                  </a:solidFill>
                  <a:effectLst/>
                  <a:latin typeface="+mn-ea"/>
                </a:rPr>
                <a:t>기사 중</a:t>
              </a:r>
              <a:endParaRPr lang="ko-KR" altLang="en-US" sz="2400" i="0" dirty="0">
                <a:solidFill>
                  <a:srgbClr val="000000"/>
                </a:solidFill>
                <a:effectLst/>
                <a:latin typeface="+mn-ea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27D87C9-8B1C-9B47-D45F-67CF5B72594C}"/>
                </a:ext>
              </a:extLst>
            </p:cNvPr>
            <p:cNvSpPr txBox="1"/>
            <p:nvPr/>
          </p:nvSpPr>
          <p:spPr>
            <a:xfrm>
              <a:off x="1658960" y="4900082"/>
              <a:ext cx="581601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2400" b="1" i="0" dirty="0">
                  <a:solidFill>
                    <a:srgbClr val="EA676C"/>
                  </a:solidFill>
                  <a:effectLst/>
                  <a:latin typeface="+mn-ea"/>
                </a:rPr>
                <a:t>가정폭력에 집 나온 청소년</a:t>
              </a:r>
              <a:r>
                <a:rPr lang="en-US" altLang="ko-KR" sz="2400" b="1" i="0" dirty="0">
                  <a:solidFill>
                    <a:srgbClr val="EA676C"/>
                  </a:solidFill>
                  <a:effectLst/>
                  <a:latin typeface="+mn-ea"/>
                </a:rPr>
                <a:t>, </a:t>
              </a:r>
              <a:r>
                <a:rPr lang="ko-KR" altLang="en-US" sz="2400" b="1" i="0" dirty="0">
                  <a:solidFill>
                    <a:srgbClr val="EA676C"/>
                  </a:solidFill>
                  <a:effectLst/>
                  <a:latin typeface="+mn-ea"/>
                </a:rPr>
                <a:t>쉼터에서도 인권침해</a:t>
              </a:r>
              <a:r>
                <a:rPr lang="en-US" altLang="ko-KR" sz="2400" b="1" i="0" dirty="0">
                  <a:solidFill>
                    <a:srgbClr val="EA676C"/>
                  </a:solidFill>
                  <a:effectLst/>
                  <a:latin typeface="+mn-ea"/>
                </a:rPr>
                <a:t>?</a:t>
              </a:r>
              <a:r>
                <a:rPr lang="en-US" altLang="ko-KR" sz="1200" i="0" dirty="0">
                  <a:solidFill>
                    <a:srgbClr val="000000"/>
                  </a:solidFill>
                  <a:effectLst/>
                  <a:latin typeface="+mn-ea"/>
                </a:rPr>
                <a:t> –</a:t>
              </a:r>
              <a:r>
                <a:rPr lang="ko-KR" altLang="en-US" sz="1200" i="0" dirty="0" err="1">
                  <a:solidFill>
                    <a:srgbClr val="000000"/>
                  </a:solidFill>
                  <a:effectLst/>
                  <a:latin typeface="+mn-ea"/>
                </a:rPr>
                <a:t>뉴스민</a:t>
              </a:r>
              <a:r>
                <a:rPr lang="en-US" altLang="ko-KR" sz="1200" i="0" dirty="0">
                  <a:solidFill>
                    <a:srgbClr val="000000"/>
                  </a:solidFill>
                  <a:effectLst/>
                  <a:latin typeface="+mn-ea"/>
                </a:rPr>
                <a:t> 2021.10.13 </a:t>
              </a:r>
              <a:r>
                <a:rPr lang="ko-KR" altLang="en-US" sz="1200" i="0" dirty="0">
                  <a:solidFill>
                    <a:srgbClr val="000000"/>
                  </a:solidFill>
                  <a:effectLst/>
                  <a:latin typeface="+mn-ea"/>
                </a:rPr>
                <a:t>기사 중</a:t>
              </a:r>
              <a:endParaRPr lang="en-US" altLang="ko-KR" sz="2400" i="0" dirty="0">
                <a:solidFill>
                  <a:srgbClr val="111111"/>
                </a:solidFill>
                <a:effectLst/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708022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5045F3-4FC1-15A9-EA63-F2F6F96FE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 배경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E3349DB-989D-79E4-9494-5BA3E46AA0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7308"/>
          </a:xfrm>
        </p:spPr>
        <p:txBody>
          <a:bodyPr/>
          <a:lstStyle/>
          <a:p>
            <a:r>
              <a:rPr lang="ko-KR" altLang="en-US" dirty="0"/>
              <a:t>가정 밖 청소년 수의 증가</a:t>
            </a:r>
            <a:endParaRPr lang="en-US" altLang="ko-KR" dirty="0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1EA7E354-CE56-2F33-BE19-AEBA92DF6544}"/>
              </a:ext>
            </a:extLst>
          </p:cNvPr>
          <p:cNvSpPr txBox="1">
            <a:spLocks/>
          </p:cNvSpPr>
          <p:nvPr/>
        </p:nvSpPr>
        <p:spPr>
          <a:xfrm>
            <a:off x="838200" y="3807029"/>
            <a:ext cx="10515600" cy="4773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쉼터에서 이루어지는 상담에서 발생하는 인권침해 혹은 성희롱 사례</a:t>
            </a:r>
            <a:endParaRPr lang="en-US" altLang="ko-KR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3BE13DA3-9153-E3BA-E02F-E4102EBF9E89}"/>
              </a:ext>
            </a:extLst>
          </p:cNvPr>
          <p:cNvGrpSpPr/>
          <p:nvPr/>
        </p:nvGrpSpPr>
        <p:grpSpPr>
          <a:xfrm>
            <a:off x="5444523" y="890037"/>
            <a:ext cx="1302944" cy="1601301"/>
            <a:chOff x="5370021" y="1690688"/>
            <a:chExt cx="1302944" cy="160130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A04F344-13F7-9C06-E66F-CF5FD97C9CC9}"/>
                </a:ext>
              </a:extLst>
            </p:cNvPr>
            <p:cNvSpPr txBox="1"/>
            <p:nvPr/>
          </p:nvSpPr>
          <p:spPr>
            <a:xfrm>
              <a:off x="5370021" y="2628329"/>
              <a:ext cx="1302944" cy="663660"/>
            </a:xfrm>
            <a:prstGeom prst="rect">
              <a:avLst/>
            </a:prstGeom>
            <a:solidFill>
              <a:srgbClr val="F9F6CB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3200" b="1" dirty="0">
                  <a:latin typeface="+mj-lt"/>
                </a:rPr>
                <a:t>심 청 이</a:t>
              </a:r>
            </a:p>
          </p:txBody>
        </p: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4A630E0F-A99B-0867-A10D-F9EA8F8264A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1284" y="1690688"/>
              <a:ext cx="1020418" cy="1020418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67BBA723-2734-5673-6159-EFF8C2081720}"/>
              </a:ext>
            </a:extLst>
          </p:cNvPr>
          <p:cNvSpPr txBox="1"/>
          <p:nvPr/>
        </p:nvSpPr>
        <p:spPr>
          <a:xfrm>
            <a:off x="3442864" y="2370401"/>
            <a:ext cx="530626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600" b="1" dirty="0">
                <a:solidFill>
                  <a:srgbClr val="EA676C"/>
                </a:solidFill>
                <a:latin typeface="+mj-lt"/>
              </a:rPr>
              <a:t>부족한 인력문제 해결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194BCE8-A844-1221-84A9-D3DA19CB455B}"/>
              </a:ext>
            </a:extLst>
          </p:cNvPr>
          <p:cNvSpPr txBox="1"/>
          <p:nvPr/>
        </p:nvSpPr>
        <p:spPr>
          <a:xfrm>
            <a:off x="3006048" y="4351806"/>
            <a:ext cx="617989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rgbClr val="EA676C"/>
                </a:solidFill>
                <a:latin typeface="+mj-lt"/>
              </a:rPr>
              <a:t>AI</a:t>
            </a:r>
            <a:r>
              <a:rPr lang="ko-KR" altLang="en-US" sz="6000" b="1" dirty="0">
                <a:solidFill>
                  <a:srgbClr val="EA676C"/>
                </a:solidFill>
                <a:latin typeface="+mj-lt"/>
              </a:rPr>
              <a:t>가 진행하는 상담에 따른</a:t>
            </a:r>
            <a:endParaRPr lang="en-US" altLang="ko-KR" sz="6000" b="1" dirty="0">
              <a:solidFill>
                <a:srgbClr val="EA676C"/>
              </a:solidFill>
              <a:latin typeface="+mj-lt"/>
            </a:endParaRPr>
          </a:p>
          <a:p>
            <a:pPr algn="ctr"/>
            <a:r>
              <a:rPr lang="ko-KR" altLang="en-US" sz="6000" b="1" dirty="0">
                <a:solidFill>
                  <a:srgbClr val="EA676C"/>
                </a:solidFill>
                <a:latin typeface="+mj-lt"/>
              </a:rPr>
              <a:t>객관성 보장</a:t>
            </a:r>
            <a:r>
              <a:rPr lang="en-US" altLang="ko-KR" sz="6000" b="1" dirty="0">
                <a:solidFill>
                  <a:srgbClr val="EA676C"/>
                </a:solidFill>
                <a:latin typeface="+mj-lt"/>
              </a:rPr>
              <a:t>,</a:t>
            </a:r>
            <a:r>
              <a:rPr lang="ko-KR" altLang="en-US" sz="6000" b="1" dirty="0">
                <a:solidFill>
                  <a:srgbClr val="EA676C"/>
                </a:solidFill>
                <a:latin typeface="+mj-lt"/>
              </a:rPr>
              <a:t> 신뢰도 상승</a:t>
            </a:r>
          </a:p>
        </p:txBody>
      </p:sp>
    </p:spTree>
    <p:extLst>
      <p:ext uri="{BB962C8B-B14F-4D97-AF65-F5344CB8AC3E}">
        <p14:creationId xmlns:p14="http://schemas.microsoft.com/office/powerpoint/2010/main" val="41442016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5045F3-4FC1-15A9-EA63-F2F6F96FE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서비스 개요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F903ABF0-AD82-AF6A-480D-34849B3C610F}"/>
              </a:ext>
            </a:extLst>
          </p:cNvPr>
          <p:cNvGrpSpPr/>
          <p:nvPr/>
        </p:nvGrpSpPr>
        <p:grpSpPr>
          <a:xfrm>
            <a:off x="1176973" y="3097136"/>
            <a:ext cx="1481496" cy="1932049"/>
            <a:chOff x="943139" y="2320510"/>
            <a:chExt cx="1481496" cy="193204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B944644-570A-D959-E4CB-BE5051625E5D}"/>
                </a:ext>
              </a:extLst>
            </p:cNvPr>
            <p:cNvSpPr txBox="1"/>
            <p:nvPr/>
          </p:nvSpPr>
          <p:spPr>
            <a:xfrm>
              <a:off x="943139" y="3790894"/>
              <a:ext cx="148149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400" dirty="0"/>
                <a:t>가정 밖 청소년</a:t>
              </a:r>
            </a:p>
          </p:txBody>
        </p: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78839876-07BB-0CDE-74AC-2AA4EBB0B99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8694" y="2320510"/>
              <a:ext cx="1470384" cy="1470384"/>
            </a:xfrm>
            <a:prstGeom prst="rect">
              <a:avLst/>
            </a:prstGeom>
          </p:spPr>
        </p:pic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4E90B0E5-284C-3660-B590-3F0A80B0D994}"/>
              </a:ext>
            </a:extLst>
          </p:cNvPr>
          <p:cNvGrpSpPr/>
          <p:nvPr/>
        </p:nvGrpSpPr>
        <p:grpSpPr>
          <a:xfrm>
            <a:off x="9384519" y="3097136"/>
            <a:ext cx="1470384" cy="1932046"/>
            <a:chOff x="9865043" y="2278390"/>
            <a:chExt cx="1470384" cy="1932046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215F10F5-2009-BAED-3DD6-B7FD74DE5BB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65043" y="2278390"/>
              <a:ext cx="1470384" cy="1470382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9A348AC-2F83-859F-0A37-420CADFA4808}"/>
                </a:ext>
              </a:extLst>
            </p:cNvPr>
            <p:cNvSpPr txBox="1"/>
            <p:nvPr/>
          </p:nvSpPr>
          <p:spPr>
            <a:xfrm>
              <a:off x="10002954" y="3748771"/>
              <a:ext cx="11945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400" dirty="0"/>
                <a:t>청소년 쉼터</a:t>
              </a:r>
              <a:endParaRPr lang="en-US" altLang="ko-KR" sz="2400" dirty="0"/>
            </a:p>
          </p:txBody>
        </p:sp>
      </p:grpSp>
      <p:sp>
        <p:nvSpPr>
          <p:cNvPr id="25" name="화살표: 오른쪽 24">
            <a:extLst>
              <a:ext uri="{FF2B5EF4-FFF2-40B4-BE49-F238E27FC236}">
                <a16:creationId xmlns:a16="http://schemas.microsoft.com/office/drawing/2014/main" id="{442EC929-9733-4A12-83F4-910FF0805E7D}"/>
              </a:ext>
            </a:extLst>
          </p:cNvPr>
          <p:cNvSpPr/>
          <p:nvPr/>
        </p:nvSpPr>
        <p:spPr>
          <a:xfrm>
            <a:off x="2825809" y="3599127"/>
            <a:ext cx="6523723" cy="1199222"/>
          </a:xfrm>
          <a:prstGeom prst="rightArrow">
            <a:avLst/>
          </a:prstGeom>
          <a:solidFill>
            <a:srgbClr val="EA676C"/>
          </a:solidFill>
          <a:ln>
            <a:solidFill>
              <a:srgbClr val="EA67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곱하기 기호 3">
            <a:extLst>
              <a:ext uri="{FF2B5EF4-FFF2-40B4-BE49-F238E27FC236}">
                <a16:creationId xmlns:a16="http://schemas.microsoft.com/office/drawing/2014/main" id="{DAAEFA61-A8B8-862B-BE1B-FB2511D019DA}"/>
              </a:ext>
            </a:extLst>
          </p:cNvPr>
          <p:cNvSpPr/>
          <p:nvPr/>
        </p:nvSpPr>
        <p:spPr>
          <a:xfrm>
            <a:off x="4184376" y="2366930"/>
            <a:ext cx="3663616" cy="3663616"/>
          </a:xfrm>
          <a:prstGeom prst="mathMultiply">
            <a:avLst>
              <a:gd name="adj1" fmla="val 9563"/>
            </a:avLst>
          </a:prstGeom>
          <a:solidFill>
            <a:srgbClr val="47C4A2"/>
          </a:solidFill>
          <a:ln>
            <a:solidFill>
              <a:srgbClr val="47C4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004CF830-4EEE-38E0-D858-E837A5C3C392}"/>
              </a:ext>
            </a:extLst>
          </p:cNvPr>
          <p:cNvGrpSpPr/>
          <p:nvPr/>
        </p:nvGrpSpPr>
        <p:grpSpPr>
          <a:xfrm>
            <a:off x="3876816" y="1851396"/>
            <a:ext cx="4350871" cy="1200168"/>
            <a:chOff x="4336919" y="1752788"/>
            <a:chExt cx="4350871" cy="120016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7154680-8050-8496-6E1B-2349F78F1173}"/>
                </a:ext>
              </a:extLst>
            </p:cNvPr>
            <p:cNvSpPr txBox="1"/>
            <p:nvPr/>
          </p:nvSpPr>
          <p:spPr>
            <a:xfrm>
              <a:off x="4336919" y="1752788"/>
              <a:ext cx="172194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 dirty="0"/>
                <a:t>어른에 대한 불신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64A4BA2-CBF1-3067-121E-BDD350FC06C2}"/>
                </a:ext>
              </a:extLst>
            </p:cNvPr>
            <p:cNvSpPr txBox="1"/>
            <p:nvPr/>
          </p:nvSpPr>
          <p:spPr>
            <a:xfrm>
              <a:off x="4336919" y="2122120"/>
              <a:ext cx="435087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 dirty="0"/>
                <a:t>청소년 쉼터의 안 좋은 사례로 인한 신뢰도 하락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910381D-427A-1B06-2D87-7A3805334C18}"/>
                </a:ext>
              </a:extLst>
            </p:cNvPr>
            <p:cNvSpPr txBox="1"/>
            <p:nvPr/>
          </p:nvSpPr>
          <p:spPr>
            <a:xfrm>
              <a:off x="4336919" y="2491291"/>
              <a:ext cx="135325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 dirty="0"/>
                <a:t>접근성의 부족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337872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5045F3-4FC1-15A9-EA63-F2F6F96FE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서비스 개요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1EE42C1A-EC2D-F321-28D9-44D4C19DA796}"/>
              </a:ext>
            </a:extLst>
          </p:cNvPr>
          <p:cNvGrpSpPr/>
          <p:nvPr/>
        </p:nvGrpSpPr>
        <p:grpSpPr>
          <a:xfrm>
            <a:off x="1176973" y="1690688"/>
            <a:ext cx="9677930" cy="3545333"/>
            <a:chOff x="1176973" y="1656333"/>
            <a:chExt cx="9677930" cy="3545333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F903ABF0-AD82-AF6A-480D-34849B3C610F}"/>
                </a:ext>
              </a:extLst>
            </p:cNvPr>
            <p:cNvGrpSpPr/>
            <p:nvPr/>
          </p:nvGrpSpPr>
          <p:grpSpPr>
            <a:xfrm>
              <a:off x="1176973" y="3062781"/>
              <a:ext cx="1481496" cy="1932049"/>
              <a:chOff x="943139" y="2320510"/>
              <a:chExt cx="1481496" cy="1932049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B944644-570A-D959-E4CB-BE5051625E5D}"/>
                  </a:ext>
                </a:extLst>
              </p:cNvPr>
              <p:cNvSpPr txBox="1"/>
              <p:nvPr/>
            </p:nvSpPr>
            <p:spPr>
              <a:xfrm>
                <a:off x="943139" y="3790894"/>
                <a:ext cx="148149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2400" dirty="0"/>
                  <a:t>가정 밖 청소년</a:t>
                </a:r>
              </a:p>
            </p:txBody>
          </p:sp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78839876-07BB-0CDE-74AC-2AA4EBB0B9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48694" y="2320510"/>
                <a:ext cx="1470384" cy="1470384"/>
              </a:xfrm>
              <a:prstGeom prst="rect">
                <a:avLst/>
              </a:prstGeom>
            </p:spPr>
          </p:pic>
        </p:grp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4E90B0E5-284C-3660-B590-3F0A80B0D994}"/>
                </a:ext>
              </a:extLst>
            </p:cNvPr>
            <p:cNvGrpSpPr/>
            <p:nvPr/>
          </p:nvGrpSpPr>
          <p:grpSpPr>
            <a:xfrm>
              <a:off x="9384519" y="3062781"/>
              <a:ext cx="1470384" cy="1932046"/>
              <a:chOff x="9865043" y="2278390"/>
              <a:chExt cx="1470384" cy="1932046"/>
            </a:xfrm>
          </p:grpSpPr>
          <p:pic>
            <p:nvPicPr>
              <p:cNvPr id="20" name="그림 19">
                <a:extLst>
                  <a:ext uri="{FF2B5EF4-FFF2-40B4-BE49-F238E27FC236}">
                    <a16:creationId xmlns:a16="http://schemas.microsoft.com/office/drawing/2014/main" id="{215F10F5-2009-BAED-3DD6-B7FD74DE5B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865043" y="2278390"/>
                <a:ext cx="1470384" cy="1470382"/>
              </a:xfrm>
              <a:prstGeom prst="rect">
                <a:avLst/>
              </a:prstGeom>
            </p:spPr>
          </p:pic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9A348AC-2F83-859F-0A37-420CADFA4808}"/>
                  </a:ext>
                </a:extLst>
              </p:cNvPr>
              <p:cNvSpPr txBox="1"/>
              <p:nvPr/>
            </p:nvSpPr>
            <p:spPr>
              <a:xfrm>
                <a:off x="10002954" y="3748771"/>
                <a:ext cx="119455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2400" dirty="0"/>
                  <a:t>청소년 쉼터</a:t>
                </a:r>
                <a:endParaRPr lang="en-US" altLang="ko-KR" sz="2400" dirty="0"/>
              </a:p>
            </p:txBody>
          </p:sp>
        </p:grp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7634865C-F170-638F-570F-2575375D2A54}"/>
                </a:ext>
              </a:extLst>
            </p:cNvPr>
            <p:cNvGrpSpPr/>
            <p:nvPr/>
          </p:nvGrpSpPr>
          <p:grpSpPr>
            <a:xfrm>
              <a:off x="3291757" y="1656333"/>
              <a:ext cx="5459474" cy="3545333"/>
              <a:chOff x="3291757" y="1372067"/>
              <a:chExt cx="5459474" cy="3545333"/>
            </a:xfrm>
          </p:grpSpPr>
          <p:grpSp>
            <p:nvGrpSpPr>
              <p:cNvPr id="18" name="그룹 17">
                <a:extLst>
                  <a:ext uri="{FF2B5EF4-FFF2-40B4-BE49-F238E27FC236}">
                    <a16:creationId xmlns:a16="http://schemas.microsoft.com/office/drawing/2014/main" id="{9D32E57B-A10E-F9CF-148D-03119EFB6541}"/>
                  </a:ext>
                </a:extLst>
              </p:cNvPr>
              <p:cNvGrpSpPr/>
              <p:nvPr/>
            </p:nvGrpSpPr>
            <p:grpSpPr>
              <a:xfrm>
                <a:off x="3291757" y="2309708"/>
                <a:ext cx="5459474" cy="2607692"/>
                <a:chOff x="3690730" y="2164717"/>
                <a:chExt cx="4810540" cy="2297733"/>
              </a:xfrm>
            </p:grpSpPr>
            <p:sp>
              <p:nvSpPr>
                <p:cNvPr id="16" name="사각형: 둥근 모서리 15">
                  <a:extLst>
                    <a:ext uri="{FF2B5EF4-FFF2-40B4-BE49-F238E27FC236}">
                      <a16:creationId xmlns:a16="http://schemas.microsoft.com/office/drawing/2014/main" id="{7D8351FD-EE68-7C96-34BC-F3438C7BDA57}"/>
                    </a:ext>
                  </a:extLst>
                </p:cNvPr>
                <p:cNvSpPr/>
                <p:nvPr/>
              </p:nvSpPr>
              <p:spPr>
                <a:xfrm>
                  <a:off x="3690730" y="2395550"/>
                  <a:ext cx="4810540" cy="2066900"/>
                </a:xfrm>
                <a:prstGeom prst="roundRect">
                  <a:avLst>
                    <a:gd name="adj" fmla="val 6573"/>
                  </a:avLst>
                </a:prstGeom>
                <a:noFill/>
                <a:ln w="38100">
                  <a:solidFill>
                    <a:srgbClr val="FB993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98A5EA8A-3267-738C-52B8-D6F58BB8FE85}"/>
                    </a:ext>
                  </a:extLst>
                </p:cNvPr>
                <p:cNvSpPr txBox="1"/>
                <p:nvPr/>
              </p:nvSpPr>
              <p:spPr>
                <a:xfrm>
                  <a:off x="5521964" y="2164717"/>
                  <a:ext cx="1148071" cy="584775"/>
                </a:xfrm>
                <a:prstGeom prst="rect">
                  <a:avLst/>
                </a:prstGeom>
                <a:solidFill>
                  <a:srgbClr val="F9F6CB"/>
                </a:solidFill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3200" b="1" dirty="0">
                      <a:latin typeface="+mj-lt"/>
                    </a:rPr>
                    <a:t>심 청 이</a:t>
                  </a:r>
                </a:p>
              </p:txBody>
            </p:sp>
            <p:grpSp>
              <p:nvGrpSpPr>
                <p:cNvPr id="12" name="그룹 11">
                  <a:extLst>
                    <a:ext uri="{FF2B5EF4-FFF2-40B4-BE49-F238E27FC236}">
                      <a16:creationId xmlns:a16="http://schemas.microsoft.com/office/drawing/2014/main" id="{073ECB85-C0AC-060B-BF52-0CAE0C80BF0A}"/>
                    </a:ext>
                  </a:extLst>
                </p:cNvPr>
                <p:cNvGrpSpPr/>
                <p:nvPr/>
              </p:nvGrpSpPr>
              <p:grpSpPr>
                <a:xfrm>
                  <a:off x="4101550" y="2711341"/>
                  <a:ext cx="3988900" cy="1435318"/>
                  <a:chOff x="3796749" y="2321769"/>
                  <a:chExt cx="3988900" cy="1435318"/>
                </a:xfrm>
                <a:solidFill>
                  <a:schemeClr val="accent6">
                    <a:lumMod val="20000"/>
                    <a:lumOff val="80000"/>
                  </a:schemeClr>
                </a:solidFill>
              </p:grpSpPr>
              <p:sp>
                <p:nvSpPr>
                  <p:cNvPr id="13" name="사각형: 둥근 모서리 12">
                    <a:extLst>
                      <a:ext uri="{FF2B5EF4-FFF2-40B4-BE49-F238E27FC236}">
                        <a16:creationId xmlns:a16="http://schemas.microsoft.com/office/drawing/2014/main" id="{C8AD749E-35A7-F10D-DE43-E6B771B5619C}"/>
                      </a:ext>
                    </a:extLst>
                  </p:cNvPr>
                  <p:cNvSpPr/>
                  <p:nvPr/>
                </p:nvSpPr>
                <p:spPr>
                  <a:xfrm>
                    <a:off x="3796749" y="2321769"/>
                    <a:ext cx="3988900" cy="563217"/>
                  </a:xfrm>
                  <a:prstGeom prst="roundRect">
                    <a:avLst/>
                  </a:prstGeom>
                  <a:solidFill>
                    <a:srgbClr val="F5F0B0"/>
                  </a:solidFill>
                  <a:ln w="38100">
                    <a:solidFill>
                      <a:srgbClr val="FB993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2400" dirty="0">
                        <a:solidFill>
                          <a:schemeClr val="tx1"/>
                        </a:solidFill>
                      </a:rPr>
                      <a:t>청소년 심리 상태 파악 및 심리상담</a:t>
                    </a:r>
                  </a:p>
                </p:txBody>
              </p:sp>
              <p:sp>
                <p:nvSpPr>
                  <p:cNvPr id="14" name="사각형: 둥근 모서리 13">
                    <a:extLst>
                      <a:ext uri="{FF2B5EF4-FFF2-40B4-BE49-F238E27FC236}">
                        <a16:creationId xmlns:a16="http://schemas.microsoft.com/office/drawing/2014/main" id="{DFECFDC7-EFF5-1948-EEE0-1F72B1C7EC67}"/>
                      </a:ext>
                    </a:extLst>
                  </p:cNvPr>
                  <p:cNvSpPr/>
                  <p:nvPr/>
                </p:nvSpPr>
                <p:spPr>
                  <a:xfrm>
                    <a:off x="3796749" y="3193870"/>
                    <a:ext cx="3988900" cy="563217"/>
                  </a:xfrm>
                  <a:prstGeom prst="roundRect">
                    <a:avLst/>
                  </a:prstGeom>
                  <a:solidFill>
                    <a:srgbClr val="F5F0B0"/>
                  </a:solidFill>
                  <a:ln w="38100">
                    <a:solidFill>
                      <a:srgbClr val="FB993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2400" dirty="0">
                        <a:solidFill>
                          <a:schemeClr val="tx1"/>
                        </a:solidFill>
                      </a:rPr>
                      <a:t>청소년 쉼터 등의 정보</a:t>
                    </a:r>
                    <a:r>
                      <a:rPr lang="en-US" altLang="ko-KR" sz="2400" dirty="0">
                        <a:solidFill>
                          <a:schemeClr val="tx1"/>
                        </a:solidFill>
                      </a:rPr>
                      <a:t>/</a:t>
                    </a:r>
                    <a:r>
                      <a:rPr lang="ko-KR" altLang="en-US" sz="2400" dirty="0">
                        <a:solidFill>
                          <a:schemeClr val="tx1"/>
                        </a:solidFill>
                      </a:rPr>
                      <a:t>위치 파악 및 연계</a:t>
                    </a:r>
                  </a:p>
                </p:txBody>
              </p:sp>
            </p:grpSp>
          </p:grpSp>
          <p:pic>
            <p:nvPicPr>
              <p:cNvPr id="22" name="그림 21">
                <a:extLst>
                  <a:ext uri="{FF2B5EF4-FFF2-40B4-BE49-F238E27FC236}">
                    <a16:creationId xmlns:a16="http://schemas.microsoft.com/office/drawing/2014/main" id="{1E88DABD-1EA4-AA23-8C10-761C8D1AE5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11284" y="1372067"/>
                <a:ext cx="1020418" cy="1020418"/>
              </a:xfrm>
              <a:prstGeom prst="rect">
                <a:avLst/>
              </a:prstGeom>
            </p:spPr>
          </p:pic>
        </p:grpSp>
        <p:sp>
          <p:nvSpPr>
            <p:cNvPr id="25" name="화살표: 오른쪽 24">
              <a:extLst>
                <a:ext uri="{FF2B5EF4-FFF2-40B4-BE49-F238E27FC236}">
                  <a16:creationId xmlns:a16="http://schemas.microsoft.com/office/drawing/2014/main" id="{442EC929-9733-4A12-83F4-910FF0805E7D}"/>
                </a:ext>
              </a:extLst>
            </p:cNvPr>
            <p:cNvSpPr/>
            <p:nvPr/>
          </p:nvSpPr>
          <p:spPr>
            <a:xfrm>
              <a:off x="2722881" y="3604470"/>
              <a:ext cx="493350" cy="1199222"/>
            </a:xfrm>
            <a:prstGeom prst="rightArrow">
              <a:avLst/>
            </a:prstGeom>
            <a:solidFill>
              <a:srgbClr val="EA676C"/>
            </a:solidFill>
            <a:ln>
              <a:solidFill>
                <a:srgbClr val="EA676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화살표: 오른쪽 25">
              <a:extLst>
                <a:ext uri="{FF2B5EF4-FFF2-40B4-BE49-F238E27FC236}">
                  <a16:creationId xmlns:a16="http://schemas.microsoft.com/office/drawing/2014/main" id="{F52C271A-780A-378D-C8C9-9A33777AB682}"/>
                </a:ext>
              </a:extLst>
            </p:cNvPr>
            <p:cNvSpPr/>
            <p:nvPr/>
          </p:nvSpPr>
          <p:spPr>
            <a:xfrm>
              <a:off x="8822214" y="3604470"/>
              <a:ext cx="493350" cy="1199222"/>
            </a:xfrm>
            <a:prstGeom prst="rightArrow">
              <a:avLst/>
            </a:prstGeom>
            <a:solidFill>
              <a:srgbClr val="EA676C"/>
            </a:solidFill>
            <a:ln>
              <a:solidFill>
                <a:srgbClr val="EA676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060895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5045F3-4FC1-15A9-EA63-F2F6F96FE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서비스 세부내용</a:t>
            </a:r>
          </a:p>
        </p:txBody>
      </p: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D4B28F85-16B5-9C9A-E6B6-97F2E80467B8}"/>
              </a:ext>
            </a:extLst>
          </p:cNvPr>
          <p:cNvGrpSpPr/>
          <p:nvPr/>
        </p:nvGrpSpPr>
        <p:grpSpPr>
          <a:xfrm>
            <a:off x="838200" y="501244"/>
            <a:ext cx="10515600" cy="5411876"/>
            <a:chOff x="838200" y="501244"/>
            <a:chExt cx="10515600" cy="5411876"/>
          </a:xfrm>
        </p:grpSpPr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7D8351FD-EE68-7C96-34BC-F3438C7BDA57}"/>
                </a:ext>
              </a:extLst>
            </p:cNvPr>
            <p:cNvSpPr/>
            <p:nvPr/>
          </p:nvSpPr>
          <p:spPr>
            <a:xfrm>
              <a:off x="838200" y="1853492"/>
              <a:ext cx="10515600" cy="4059628"/>
            </a:xfrm>
            <a:prstGeom prst="roundRect">
              <a:avLst>
                <a:gd name="adj" fmla="val 6573"/>
              </a:avLst>
            </a:prstGeom>
            <a:noFill/>
            <a:ln w="38100">
              <a:solidFill>
                <a:srgbClr val="FB993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7E189FA7-091F-75F5-D7CD-A33A5177E1D0}"/>
                </a:ext>
              </a:extLst>
            </p:cNvPr>
            <p:cNvGrpSpPr/>
            <p:nvPr/>
          </p:nvGrpSpPr>
          <p:grpSpPr>
            <a:xfrm>
              <a:off x="9569523" y="501244"/>
              <a:ext cx="1302944" cy="1684078"/>
              <a:chOff x="7740687" y="508017"/>
              <a:chExt cx="1302944" cy="1684078"/>
            </a:xfrm>
          </p:grpSpPr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8A5EA8A-3267-738C-52B8-D6F58BB8FE85}"/>
                  </a:ext>
                </a:extLst>
              </p:cNvPr>
              <p:cNvSpPr txBox="1"/>
              <p:nvPr/>
            </p:nvSpPr>
            <p:spPr>
              <a:xfrm>
                <a:off x="7740687" y="1528435"/>
                <a:ext cx="1302944" cy="663660"/>
              </a:xfrm>
              <a:prstGeom prst="rect">
                <a:avLst/>
              </a:prstGeom>
              <a:solidFill>
                <a:srgbClr val="F9F6CB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3200" b="1" dirty="0">
                    <a:latin typeface="+mj-lt"/>
                  </a:rPr>
                  <a:t>심 청 이</a:t>
                </a:r>
              </a:p>
            </p:txBody>
          </p:sp>
          <p:pic>
            <p:nvPicPr>
              <p:cNvPr id="22" name="그림 21">
                <a:extLst>
                  <a:ext uri="{FF2B5EF4-FFF2-40B4-BE49-F238E27FC236}">
                    <a16:creationId xmlns:a16="http://schemas.microsoft.com/office/drawing/2014/main" id="{1E88DABD-1EA4-AA23-8C10-761C8D1AE5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81950" y="508017"/>
                <a:ext cx="1020418" cy="1020418"/>
              </a:xfrm>
              <a:prstGeom prst="rect">
                <a:avLst/>
              </a:prstGeom>
            </p:spPr>
          </p:pic>
        </p:grp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685468F4-7B85-FA57-AB18-B60EFC128F38}"/>
                </a:ext>
              </a:extLst>
            </p:cNvPr>
            <p:cNvSpPr/>
            <p:nvPr/>
          </p:nvSpPr>
          <p:spPr>
            <a:xfrm>
              <a:off x="2417234" y="3253824"/>
              <a:ext cx="1270038" cy="1446869"/>
            </a:xfrm>
            <a:prstGeom prst="roundRect">
              <a:avLst/>
            </a:prstGeom>
            <a:solidFill>
              <a:srgbClr val="F5F0B0"/>
            </a:solidFill>
            <a:ln w="38100">
              <a:solidFill>
                <a:srgbClr val="FB993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solidFill>
                    <a:schemeClr val="tx1"/>
                  </a:solidFill>
                </a:rPr>
                <a:t>의도</a:t>
              </a:r>
              <a:endParaRPr lang="en-US" altLang="ko-KR" sz="2400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2400" dirty="0">
                  <a:solidFill>
                    <a:schemeClr val="tx1"/>
                  </a:solidFill>
                </a:rPr>
                <a:t>분류 모델</a:t>
              </a:r>
              <a:endParaRPr lang="en-US" altLang="ko-KR" sz="2400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2400" dirty="0">
                  <a:solidFill>
                    <a:schemeClr val="tx1"/>
                  </a:solidFill>
                </a:rPr>
                <a:t>(</a:t>
              </a:r>
              <a:r>
                <a:rPr lang="en-US" altLang="ko-KR" sz="2400" dirty="0" err="1">
                  <a:solidFill>
                    <a:schemeClr val="tx1"/>
                  </a:solidFill>
                </a:rPr>
                <a:t>KoBERT</a:t>
              </a:r>
              <a:r>
                <a:rPr lang="en-US" altLang="ko-KR" sz="2400" dirty="0">
                  <a:solidFill>
                    <a:schemeClr val="tx1"/>
                  </a:solidFill>
                </a:rPr>
                <a:t>)</a:t>
              </a:r>
              <a:endParaRPr lang="ko-KR" alt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CA4830DE-6158-BB39-E1EB-D08B9C4DEF9F}"/>
                </a:ext>
              </a:extLst>
            </p:cNvPr>
            <p:cNvSpPr/>
            <p:nvPr/>
          </p:nvSpPr>
          <p:spPr>
            <a:xfrm>
              <a:off x="1215814" y="3253824"/>
              <a:ext cx="823806" cy="1446869"/>
            </a:xfrm>
            <a:prstGeom prst="roundRect">
              <a:avLst/>
            </a:prstGeom>
            <a:solidFill>
              <a:srgbClr val="F5F0B0"/>
            </a:solidFill>
            <a:ln w="38100">
              <a:solidFill>
                <a:srgbClr val="FB993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solidFill>
                    <a:schemeClr val="tx1"/>
                  </a:solidFill>
                </a:rPr>
                <a:t>사용자</a:t>
              </a:r>
              <a:endParaRPr lang="en-US" altLang="ko-KR" sz="2400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2400" dirty="0">
                  <a:solidFill>
                    <a:schemeClr val="tx1"/>
                  </a:solidFill>
                </a:rPr>
                <a:t>문장</a:t>
              </a:r>
            </a:p>
          </p:txBody>
        </p:sp>
        <p:sp>
          <p:nvSpPr>
            <p:cNvPr id="28" name="화살표: 오른쪽 27">
              <a:extLst>
                <a:ext uri="{FF2B5EF4-FFF2-40B4-BE49-F238E27FC236}">
                  <a16:creationId xmlns:a16="http://schemas.microsoft.com/office/drawing/2014/main" id="{490F6474-49A2-89F2-2930-27320BC42239}"/>
                </a:ext>
              </a:extLst>
            </p:cNvPr>
            <p:cNvSpPr/>
            <p:nvPr/>
          </p:nvSpPr>
          <p:spPr>
            <a:xfrm>
              <a:off x="2145492" y="3831810"/>
              <a:ext cx="165870" cy="336741"/>
            </a:xfrm>
            <a:prstGeom prst="rightArrow">
              <a:avLst/>
            </a:prstGeom>
            <a:solidFill>
              <a:srgbClr val="EA676C"/>
            </a:solidFill>
            <a:ln>
              <a:solidFill>
                <a:srgbClr val="EA676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A8D741AA-0659-BEED-2CE1-6644716AC232}"/>
                </a:ext>
              </a:extLst>
            </p:cNvPr>
            <p:cNvSpPr/>
            <p:nvPr/>
          </p:nvSpPr>
          <p:spPr>
            <a:xfrm>
              <a:off x="7679795" y="3253824"/>
              <a:ext cx="1270038" cy="1446869"/>
            </a:xfrm>
            <a:prstGeom prst="roundRect">
              <a:avLst/>
            </a:prstGeom>
            <a:solidFill>
              <a:srgbClr val="F5F0B0"/>
            </a:solidFill>
            <a:ln w="38100">
              <a:solidFill>
                <a:srgbClr val="FB993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solidFill>
                    <a:schemeClr val="tx1"/>
                  </a:solidFill>
                </a:rPr>
                <a:t>긍정</a:t>
              </a:r>
              <a:r>
                <a:rPr lang="en-US" altLang="ko-KR" sz="2400" dirty="0">
                  <a:solidFill>
                    <a:schemeClr val="tx1"/>
                  </a:solidFill>
                </a:rPr>
                <a:t>/</a:t>
              </a:r>
              <a:r>
                <a:rPr lang="ko-KR" altLang="en-US" sz="2400" dirty="0">
                  <a:solidFill>
                    <a:schemeClr val="tx1"/>
                  </a:solidFill>
                </a:rPr>
                <a:t>부정</a:t>
              </a:r>
              <a:endParaRPr lang="en-US" altLang="ko-KR" sz="2400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2400" dirty="0">
                  <a:solidFill>
                    <a:schemeClr val="tx1"/>
                  </a:solidFill>
                </a:rPr>
                <a:t>분류 모델</a:t>
              </a:r>
              <a:endParaRPr lang="en-US" altLang="ko-KR" sz="2400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2400" dirty="0">
                  <a:solidFill>
                    <a:schemeClr val="tx1"/>
                  </a:solidFill>
                </a:rPr>
                <a:t>(</a:t>
              </a:r>
              <a:r>
                <a:rPr lang="en-US" altLang="ko-KR" sz="2400" dirty="0" err="1">
                  <a:solidFill>
                    <a:schemeClr val="tx1"/>
                  </a:solidFill>
                </a:rPr>
                <a:t>KoBERT</a:t>
              </a:r>
              <a:r>
                <a:rPr lang="en-US" altLang="ko-KR" sz="2400" dirty="0">
                  <a:solidFill>
                    <a:schemeClr val="tx1"/>
                  </a:solidFill>
                </a:rPr>
                <a:t>)</a:t>
              </a:r>
              <a:endParaRPr lang="ko-KR" altLang="en-US" sz="2400" dirty="0">
                <a:solidFill>
                  <a:schemeClr val="tx1"/>
                </a:solidFill>
              </a:endParaRPr>
            </a:p>
          </p:txBody>
        </p: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8C3287A1-0E0E-3749-4782-AD4A4FEBCE7C}"/>
                </a:ext>
              </a:extLst>
            </p:cNvPr>
            <p:cNvGrpSpPr/>
            <p:nvPr/>
          </p:nvGrpSpPr>
          <p:grpSpPr>
            <a:xfrm>
              <a:off x="2331754" y="2719336"/>
              <a:ext cx="1440998" cy="493350"/>
              <a:chOff x="2707658" y="2719336"/>
              <a:chExt cx="1440998" cy="493350"/>
            </a:xfrm>
          </p:grpSpPr>
          <p:grpSp>
            <p:nvGrpSpPr>
              <p:cNvPr id="34" name="그룹 33">
                <a:extLst>
                  <a:ext uri="{FF2B5EF4-FFF2-40B4-BE49-F238E27FC236}">
                    <a16:creationId xmlns:a16="http://schemas.microsoft.com/office/drawing/2014/main" id="{1E420764-FBC6-C927-63CE-037B669DAC3E}"/>
                  </a:ext>
                </a:extLst>
              </p:cNvPr>
              <p:cNvGrpSpPr/>
              <p:nvPr/>
            </p:nvGrpSpPr>
            <p:grpSpPr>
              <a:xfrm>
                <a:off x="2707658" y="2719336"/>
                <a:ext cx="689188" cy="493350"/>
                <a:chOff x="2892213" y="2719336"/>
                <a:chExt cx="689188" cy="493350"/>
              </a:xfrm>
            </p:grpSpPr>
            <p:sp>
              <p:nvSpPr>
                <p:cNvPr id="11" name="화살표: 오른쪽 10">
                  <a:extLst>
                    <a:ext uri="{FF2B5EF4-FFF2-40B4-BE49-F238E27FC236}">
                      <a16:creationId xmlns:a16="http://schemas.microsoft.com/office/drawing/2014/main" id="{9A4CB118-DF5B-DD82-2E1C-663482872711}"/>
                    </a:ext>
                  </a:extLst>
                </p:cNvPr>
                <p:cNvSpPr/>
                <p:nvPr/>
              </p:nvSpPr>
              <p:spPr>
                <a:xfrm rot="5400000">
                  <a:off x="2990132" y="2621417"/>
                  <a:ext cx="493350" cy="689188"/>
                </a:xfrm>
                <a:prstGeom prst="rightArrow">
                  <a:avLst/>
                </a:prstGeom>
                <a:solidFill>
                  <a:srgbClr val="47C4A2"/>
                </a:solidFill>
                <a:ln>
                  <a:solidFill>
                    <a:srgbClr val="47C4A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40103F1B-DA37-905A-27A0-DAA6FBB5DAFF}"/>
                    </a:ext>
                  </a:extLst>
                </p:cNvPr>
                <p:cNvSpPr txBox="1"/>
                <p:nvPr/>
              </p:nvSpPr>
              <p:spPr>
                <a:xfrm>
                  <a:off x="3006616" y="2754150"/>
                  <a:ext cx="46038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dirty="0"/>
                    <a:t>학습</a:t>
                  </a:r>
                </a:p>
              </p:txBody>
            </p:sp>
          </p:grpSp>
          <p:grpSp>
            <p:nvGrpSpPr>
              <p:cNvPr id="35" name="그룹 34">
                <a:extLst>
                  <a:ext uri="{FF2B5EF4-FFF2-40B4-BE49-F238E27FC236}">
                    <a16:creationId xmlns:a16="http://schemas.microsoft.com/office/drawing/2014/main" id="{4C87B1A7-EA03-8397-2AE9-827EC4941808}"/>
                  </a:ext>
                </a:extLst>
              </p:cNvPr>
              <p:cNvGrpSpPr/>
              <p:nvPr/>
            </p:nvGrpSpPr>
            <p:grpSpPr>
              <a:xfrm>
                <a:off x="3459468" y="2719336"/>
                <a:ext cx="689188" cy="493350"/>
                <a:chOff x="2892213" y="2719336"/>
                <a:chExt cx="689188" cy="493350"/>
              </a:xfrm>
            </p:grpSpPr>
            <p:sp>
              <p:nvSpPr>
                <p:cNvPr id="36" name="화살표: 오른쪽 35">
                  <a:extLst>
                    <a:ext uri="{FF2B5EF4-FFF2-40B4-BE49-F238E27FC236}">
                      <a16:creationId xmlns:a16="http://schemas.microsoft.com/office/drawing/2014/main" id="{60D10793-56DA-7015-782E-0EE25535D276}"/>
                    </a:ext>
                  </a:extLst>
                </p:cNvPr>
                <p:cNvSpPr/>
                <p:nvPr/>
              </p:nvSpPr>
              <p:spPr>
                <a:xfrm rot="16200000">
                  <a:off x="2990132" y="2621417"/>
                  <a:ext cx="493350" cy="689188"/>
                </a:xfrm>
                <a:prstGeom prst="rightArrow">
                  <a:avLst/>
                </a:prstGeom>
                <a:solidFill>
                  <a:srgbClr val="47C4A2"/>
                </a:solidFill>
                <a:ln>
                  <a:solidFill>
                    <a:srgbClr val="47C4A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FB348B5D-6BFE-1C6C-67FB-63DA048DED49}"/>
                    </a:ext>
                  </a:extLst>
                </p:cNvPr>
                <p:cNvSpPr txBox="1"/>
                <p:nvPr/>
              </p:nvSpPr>
              <p:spPr>
                <a:xfrm>
                  <a:off x="2981769" y="2803090"/>
                  <a:ext cx="51007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dirty="0"/>
                    <a:t>검색</a:t>
                  </a:r>
                </a:p>
              </p:txBody>
            </p:sp>
          </p:grpSp>
        </p:grpSp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429006CD-48F8-8125-1E24-7F94B7ABE642}"/>
                </a:ext>
              </a:extLst>
            </p:cNvPr>
            <p:cNvSpPr/>
            <p:nvPr/>
          </p:nvSpPr>
          <p:spPr>
            <a:xfrm>
              <a:off x="4075535" y="3253824"/>
              <a:ext cx="823806" cy="1446869"/>
            </a:xfrm>
            <a:prstGeom prst="roundRect">
              <a:avLst/>
            </a:prstGeom>
            <a:solidFill>
              <a:srgbClr val="F5F0B0"/>
            </a:solidFill>
            <a:ln w="38100">
              <a:solidFill>
                <a:srgbClr val="FB993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solidFill>
                    <a:schemeClr val="tx1"/>
                  </a:solidFill>
                </a:rPr>
                <a:t>답변</a:t>
              </a:r>
              <a:endParaRPr lang="en-US" altLang="ko-KR" sz="2400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2400" dirty="0">
                  <a:solidFill>
                    <a:schemeClr val="tx1"/>
                  </a:solidFill>
                </a:rPr>
                <a:t>출력</a:t>
              </a:r>
            </a:p>
          </p:txBody>
        </p:sp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5B65C39B-73FA-E068-FB24-3A01EE4B13E6}"/>
                </a:ext>
              </a:extLst>
            </p:cNvPr>
            <p:cNvSpPr/>
            <p:nvPr/>
          </p:nvSpPr>
          <p:spPr>
            <a:xfrm>
              <a:off x="5276955" y="3253824"/>
              <a:ext cx="823806" cy="1446869"/>
            </a:xfrm>
            <a:prstGeom prst="roundRect">
              <a:avLst/>
            </a:prstGeom>
            <a:solidFill>
              <a:srgbClr val="F5F0B0"/>
            </a:solidFill>
            <a:ln w="38100">
              <a:solidFill>
                <a:srgbClr val="FB993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dirty="0">
                  <a:solidFill>
                    <a:schemeClr val="tx1"/>
                  </a:solidFill>
                </a:rPr>
                <a:t>2</a:t>
              </a:r>
              <a:r>
                <a:rPr lang="ko-KR" altLang="en-US" sz="2400" dirty="0">
                  <a:solidFill>
                    <a:schemeClr val="tx1"/>
                  </a:solidFill>
                </a:rPr>
                <a:t>차</a:t>
              </a:r>
              <a:endParaRPr lang="en-US" altLang="ko-KR" sz="2400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2400" dirty="0">
                  <a:solidFill>
                    <a:schemeClr val="tx1"/>
                  </a:solidFill>
                </a:rPr>
                <a:t>질문</a:t>
              </a:r>
              <a:endParaRPr lang="en-US" altLang="ko-KR" sz="2400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2400" dirty="0">
                  <a:solidFill>
                    <a:schemeClr val="tx1"/>
                  </a:solidFill>
                </a:rPr>
                <a:t>출력</a:t>
              </a:r>
            </a:p>
          </p:txBody>
        </p:sp>
        <p:sp>
          <p:nvSpPr>
            <p:cNvPr id="42" name="화살표: 오른쪽 41">
              <a:extLst>
                <a:ext uri="{FF2B5EF4-FFF2-40B4-BE49-F238E27FC236}">
                  <a16:creationId xmlns:a16="http://schemas.microsoft.com/office/drawing/2014/main" id="{3C6C94E7-B5AC-8EF7-C698-4762C10421C4}"/>
                </a:ext>
              </a:extLst>
            </p:cNvPr>
            <p:cNvSpPr/>
            <p:nvPr/>
          </p:nvSpPr>
          <p:spPr>
            <a:xfrm>
              <a:off x="5005213" y="3831810"/>
              <a:ext cx="165870" cy="336741"/>
            </a:xfrm>
            <a:prstGeom prst="rightArrow">
              <a:avLst/>
            </a:prstGeom>
            <a:solidFill>
              <a:srgbClr val="EA676C"/>
            </a:solidFill>
            <a:ln>
              <a:solidFill>
                <a:srgbClr val="EA676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94769058-2CEA-B7C1-6783-F2C8A09BCC8D}"/>
                </a:ext>
              </a:extLst>
            </p:cNvPr>
            <p:cNvGrpSpPr/>
            <p:nvPr/>
          </p:nvGrpSpPr>
          <p:grpSpPr>
            <a:xfrm>
              <a:off x="4064886" y="2719336"/>
              <a:ext cx="845103" cy="493350"/>
              <a:chOff x="9077894" y="2719336"/>
              <a:chExt cx="845103" cy="493350"/>
            </a:xfrm>
          </p:grpSpPr>
          <p:sp>
            <p:nvSpPr>
              <p:cNvPr id="44" name="화살표: 오른쪽 43">
                <a:extLst>
                  <a:ext uri="{FF2B5EF4-FFF2-40B4-BE49-F238E27FC236}">
                    <a16:creationId xmlns:a16="http://schemas.microsoft.com/office/drawing/2014/main" id="{DE8260E4-71F5-5DBD-4C14-A42EC423E007}"/>
                  </a:ext>
                </a:extLst>
              </p:cNvPr>
              <p:cNvSpPr/>
              <p:nvPr/>
            </p:nvSpPr>
            <p:spPr>
              <a:xfrm rot="5400000">
                <a:off x="9253771" y="2621417"/>
                <a:ext cx="493350" cy="689188"/>
              </a:xfrm>
              <a:prstGeom prst="rightArrow">
                <a:avLst/>
              </a:prstGeom>
              <a:solidFill>
                <a:srgbClr val="47C4A2"/>
              </a:solidFill>
              <a:ln>
                <a:solidFill>
                  <a:srgbClr val="47C4A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2A0455BA-B027-6BBE-57BD-360B24D53CE3}"/>
                  </a:ext>
                </a:extLst>
              </p:cNvPr>
              <p:cNvSpPr txBox="1"/>
              <p:nvPr/>
            </p:nvSpPr>
            <p:spPr>
              <a:xfrm>
                <a:off x="9077894" y="2754150"/>
                <a:ext cx="8451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dirty="0"/>
                  <a:t>검색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결과</a:t>
                </a:r>
              </a:p>
            </p:txBody>
          </p:sp>
        </p:grpSp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FA13BAED-9F4F-6845-414D-D415C5388E87}"/>
                </a:ext>
              </a:extLst>
            </p:cNvPr>
            <p:cNvGrpSpPr/>
            <p:nvPr/>
          </p:nvGrpSpPr>
          <p:grpSpPr>
            <a:xfrm>
              <a:off x="5266306" y="2719336"/>
              <a:ext cx="845103" cy="493350"/>
              <a:chOff x="9077894" y="2719336"/>
              <a:chExt cx="845103" cy="493350"/>
            </a:xfrm>
          </p:grpSpPr>
          <p:sp>
            <p:nvSpPr>
              <p:cNvPr id="47" name="화살표: 오른쪽 46">
                <a:extLst>
                  <a:ext uri="{FF2B5EF4-FFF2-40B4-BE49-F238E27FC236}">
                    <a16:creationId xmlns:a16="http://schemas.microsoft.com/office/drawing/2014/main" id="{C0EE41AC-EC8A-826C-9AB0-8CAAEC1BB027}"/>
                  </a:ext>
                </a:extLst>
              </p:cNvPr>
              <p:cNvSpPr/>
              <p:nvPr/>
            </p:nvSpPr>
            <p:spPr>
              <a:xfrm rot="5400000">
                <a:off x="9253771" y="2621417"/>
                <a:ext cx="493350" cy="689188"/>
              </a:xfrm>
              <a:prstGeom prst="rightArrow">
                <a:avLst/>
              </a:prstGeom>
              <a:solidFill>
                <a:srgbClr val="47C4A2"/>
              </a:solidFill>
              <a:ln>
                <a:solidFill>
                  <a:srgbClr val="47C4A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6AE31423-2733-47EB-A5DC-F79E920A328D}"/>
                  </a:ext>
                </a:extLst>
              </p:cNvPr>
              <p:cNvSpPr txBox="1"/>
              <p:nvPr/>
            </p:nvSpPr>
            <p:spPr>
              <a:xfrm>
                <a:off x="9077894" y="2754150"/>
                <a:ext cx="8451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dirty="0"/>
                  <a:t>검색 결과</a:t>
                </a:r>
              </a:p>
            </p:txBody>
          </p:sp>
        </p:grpSp>
        <p:sp>
          <p:nvSpPr>
            <p:cNvPr id="49" name="사각형: 둥근 모서리 48">
              <a:extLst>
                <a:ext uri="{FF2B5EF4-FFF2-40B4-BE49-F238E27FC236}">
                  <a16:creationId xmlns:a16="http://schemas.microsoft.com/office/drawing/2014/main" id="{EBA8767E-EC51-4477-A8B3-5F9B5844D87C}"/>
                </a:ext>
              </a:extLst>
            </p:cNvPr>
            <p:cNvSpPr/>
            <p:nvPr/>
          </p:nvSpPr>
          <p:spPr>
            <a:xfrm>
              <a:off x="6478375" y="3253824"/>
              <a:ext cx="823806" cy="1446869"/>
            </a:xfrm>
            <a:prstGeom prst="roundRect">
              <a:avLst/>
            </a:prstGeom>
            <a:solidFill>
              <a:srgbClr val="F5F0B0"/>
            </a:solidFill>
            <a:ln w="38100">
              <a:solidFill>
                <a:srgbClr val="FB993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solidFill>
                    <a:schemeClr val="tx1"/>
                  </a:solidFill>
                </a:rPr>
                <a:t>사용자</a:t>
              </a:r>
              <a:endParaRPr lang="en-US" altLang="ko-KR" sz="2400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2400" dirty="0">
                  <a:solidFill>
                    <a:schemeClr val="tx1"/>
                  </a:solidFill>
                </a:rPr>
                <a:t>문장</a:t>
              </a:r>
              <a:endParaRPr lang="en-US" altLang="ko-KR" sz="2400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2400" dirty="0">
                  <a:solidFill>
                    <a:schemeClr val="tx1"/>
                  </a:solidFill>
                </a:rPr>
                <a:t>(2</a:t>
              </a:r>
              <a:r>
                <a:rPr lang="ko-KR" altLang="en-US" sz="2400" dirty="0">
                  <a:solidFill>
                    <a:schemeClr val="tx1"/>
                  </a:solidFill>
                </a:rPr>
                <a:t>차</a:t>
              </a:r>
              <a:r>
                <a:rPr lang="en-US" altLang="ko-KR" sz="2400" dirty="0">
                  <a:solidFill>
                    <a:schemeClr val="tx1"/>
                  </a:solidFill>
                </a:rPr>
                <a:t>)</a:t>
              </a:r>
              <a:endParaRPr lang="ko-KR" alt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50" name="화살표: 오른쪽 49">
              <a:extLst>
                <a:ext uri="{FF2B5EF4-FFF2-40B4-BE49-F238E27FC236}">
                  <a16:creationId xmlns:a16="http://schemas.microsoft.com/office/drawing/2014/main" id="{29296CF3-1B7C-08CD-D20C-13CA11AEEA79}"/>
                </a:ext>
              </a:extLst>
            </p:cNvPr>
            <p:cNvSpPr/>
            <p:nvPr/>
          </p:nvSpPr>
          <p:spPr>
            <a:xfrm>
              <a:off x="7408053" y="3831810"/>
              <a:ext cx="165870" cy="336741"/>
            </a:xfrm>
            <a:prstGeom prst="rightArrow">
              <a:avLst/>
            </a:prstGeom>
            <a:solidFill>
              <a:srgbClr val="EA676C"/>
            </a:solidFill>
            <a:ln>
              <a:solidFill>
                <a:srgbClr val="EA676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화살표: 오른쪽 50">
              <a:extLst>
                <a:ext uri="{FF2B5EF4-FFF2-40B4-BE49-F238E27FC236}">
                  <a16:creationId xmlns:a16="http://schemas.microsoft.com/office/drawing/2014/main" id="{D0FC11C7-C8F9-3B7B-751E-61898F82F68C}"/>
                </a:ext>
              </a:extLst>
            </p:cNvPr>
            <p:cNvSpPr/>
            <p:nvPr/>
          </p:nvSpPr>
          <p:spPr>
            <a:xfrm>
              <a:off x="6206633" y="3831810"/>
              <a:ext cx="165870" cy="336741"/>
            </a:xfrm>
            <a:prstGeom prst="rightArrow">
              <a:avLst/>
            </a:prstGeom>
            <a:solidFill>
              <a:srgbClr val="EA676C"/>
            </a:solidFill>
            <a:ln>
              <a:solidFill>
                <a:srgbClr val="EA676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3D8370CC-D23B-A57E-F776-3C7286EF1404}"/>
                </a:ext>
              </a:extLst>
            </p:cNvPr>
            <p:cNvGrpSpPr/>
            <p:nvPr/>
          </p:nvGrpSpPr>
          <p:grpSpPr>
            <a:xfrm>
              <a:off x="7594315" y="2719336"/>
              <a:ext cx="1440998" cy="493350"/>
              <a:chOff x="2707658" y="2719336"/>
              <a:chExt cx="1440998" cy="493350"/>
            </a:xfrm>
          </p:grpSpPr>
          <p:grpSp>
            <p:nvGrpSpPr>
              <p:cNvPr id="55" name="그룹 54">
                <a:extLst>
                  <a:ext uri="{FF2B5EF4-FFF2-40B4-BE49-F238E27FC236}">
                    <a16:creationId xmlns:a16="http://schemas.microsoft.com/office/drawing/2014/main" id="{D36405B5-27E0-D711-9D52-AA2758D5124B}"/>
                  </a:ext>
                </a:extLst>
              </p:cNvPr>
              <p:cNvGrpSpPr/>
              <p:nvPr/>
            </p:nvGrpSpPr>
            <p:grpSpPr>
              <a:xfrm>
                <a:off x="2707658" y="2719336"/>
                <a:ext cx="689188" cy="493350"/>
                <a:chOff x="2892213" y="2719336"/>
                <a:chExt cx="689188" cy="493350"/>
              </a:xfrm>
            </p:grpSpPr>
            <p:sp>
              <p:nvSpPr>
                <p:cNvPr id="59" name="화살표: 오른쪽 58">
                  <a:extLst>
                    <a:ext uri="{FF2B5EF4-FFF2-40B4-BE49-F238E27FC236}">
                      <a16:creationId xmlns:a16="http://schemas.microsoft.com/office/drawing/2014/main" id="{C12BCCC9-D17B-73EF-A0E3-FD0FB6213BBE}"/>
                    </a:ext>
                  </a:extLst>
                </p:cNvPr>
                <p:cNvSpPr/>
                <p:nvPr/>
              </p:nvSpPr>
              <p:spPr>
                <a:xfrm rot="5400000">
                  <a:off x="2990132" y="2621417"/>
                  <a:ext cx="493350" cy="689188"/>
                </a:xfrm>
                <a:prstGeom prst="rightArrow">
                  <a:avLst/>
                </a:prstGeom>
                <a:solidFill>
                  <a:srgbClr val="47C4A2"/>
                </a:solidFill>
                <a:ln>
                  <a:solidFill>
                    <a:srgbClr val="47C4A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C95C5F9E-D077-F58A-6B00-1734D2171E04}"/>
                    </a:ext>
                  </a:extLst>
                </p:cNvPr>
                <p:cNvSpPr txBox="1"/>
                <p:nvPr/>
              </p:nvSpPr>
              <p:spPr>
                <a:xfrm>
                  <a:off x="3006616" y="2754150"/>
                  <a:ext cx="46038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dirty="0"/>
                    <a:t>학습</a:t>
                  </a:r>
                </a:p>
              </p:txBody>
            </p:sp>
          </p:grpSp>
          <p:grpSp>
            <p:nvGrpSpPr>
              <p:cNvPr id="56" name="그룹 55">
                <a:extLst>
                  <a:ext uri="{FF2B5EF4-FFF2-40B4-BE49-F238E27FC236}">
                    <a16:creationId xmlns:a16="http://schemas.microsoft.com/office/drawing/2014/main" id="{D4D9BD09-E19C-7B6C-6376-7DD161988B5E}"/>
                  </a:ext>
                </a:extLst>
              </p:cNvPr>
              <p:cNvGrpSpPr/>
              <p:nvPr/>
            </p:nvGrpSpPr>
            <p:grpSpPr>
              <a:xfrm>
                <a:off x="3459468" y="2719336"/>
                <a:ext cx="689188" cy="493350"/>
                <a:chOff x="2892213" y="2719336"/>
                <a:chExt cx="689188" cy="493350"/>
              </a:xfrm>
            </p:grpSpPr>
            <p:sp>
              <p:nvSpPr>
                <p:cNvPr id="57" name="화살표: 오른쪽 56">
                  <a:extLst>
                    <a:ext uri="{FF2B5EF4-FFF2-40B4-BE49-F238E27FC236}">
                      <a16:creationId xmlns:a16="http://schemas.microsoft.com/office/drawing/2014/main" id="{F39E779B-D924-1F03-DC5A-0E5FA632BDBF}"/>
                    </a:ext>
                  </a:extLst>
                </p:cNvPr>
                <p:cNvSpPr/>
                <p:nvPr/>
              </p:nvSpPr>
              <p:spPr>
                <a:xfrm rot="16200000">
                  <a:off x="2990132" y="2621417"/>
                  <a:ext cx="493350" cy="689188"/>
                </a:xfrm>
                <a:prstGeom prst="rightArrow">
                  <a:avLst/>
                </a:prstGeom>
                <a:solidFill>
                  <a:srgbClr val="47C4A2"/>
                </a:solidFill>
                <a:ln>
                  <a:solidFill>
                    <a:srgbClr val="47C4A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CA0F21F1-D042-7840-2F94-5DAC4DBC16D6}"/>
                    </a:ext>
                  </a:extLst>
                </p:cNvPr>
                <p:cNvSpPr txBox="1"/>
                <p:nvPr/>
              </p:nvSpPr>
              <p:spPr>
                <a:xfrm>
                  <a:off x="2981769" y="2803090"/>
                  <a:ext cx="51007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dirty="0"/>
                    <a:t>검색</a:t>
                  </a:r>
                </a:p>
              </p:txBody>
            </p:sp>
          </p:grpSp>
        </p:grpSp>
        <p:sp>
          <p:nvSpPr>
            <p:cNvPr id="81" name="사각형: 둥근 모서리 80">
              <a:extLst>
                <a:ext uri="{FF2B5EF4-FFF2-40B4-BE49-F238E27FC236}">
                  <a16:creationId xmlns:a16="http://schemas.microsoft.com/office/drawing/2014/main" id="{E87008F7-A95F-5A6B-2118-6A588FAACC77}"/>
                </a:ext>
              </a:extLst>
            </p:cNvPr>
            <p:cNvSpPr/>
            <p:nvPr/>
          </p:nvSpPr>
          <p:spPr>
            <a:xfrm>
              <a:off x="9333940" y="3253824"/>
              <a:ext cx="823806" cy="1446869"/>
            </a:xfrm>
            <a:prstGeom prst="roundRect">
              <a:avLst/>
            </a:prstGeom>
            <a:solidFill>
              <a:srgbClr val="F5F0B0"/>
            </a:solidFill>
            <a:ln w="38100">
              <a:solidFill>
                <a:srgbClr val="FB993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solidFill>
                    <a:schemeClr val="tx1"/>
                  </a:solidFill>
                </a:rPr>
                <a:t>답변</a:t>
              </a:r>
              <a:endParaRPr lang="en-US" altLang="ko-KR" sz="2400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2400" dirty="0">
                  <a:solidFill>
                    <a:schemeClr val="tx1"/>
                  </a:solidFill>
                </a:rPr>
                <a:t>출력</a:t>
              </a:r>
            </a:p>
          </p:txBody>
        </p:sp>
        <p:grpSp>
          <p:nvGrpSpPr>
            <p:cNvPr id="82" name="그룹 81">
              <a:extLst>
                <a:ext uri="{FF2B5EF4-FFF2-40B4-BE49-F238E27FC236}">
                  <a16:creationId xmlns:a16="http://schemas.microsoft.com/office/drawing/2014/main" id="{1E31E32F-E26C-CE7D-9AE5-2EC623ADDA69}"/>
                </a:ext>
              </a:extLst>
            </p:cNvPr>
            <p:cNvGrpSpPr/>
            <p:nvPr/>
          </p:nvGrpSpPr>
          <p:grpSpPr>
            <a:xfrm>
              <a:off x="9323291" y="2719336"/>
              <a:ext cx="845103" cy="493350"/>
              <a:chOff x="9077894" y="2719336"/>
              <a:chExt cx="845103" cy="493350"/>
            </a:xfrm>
          </p:grpSpPr>
          <p:sp>
            <p:nvSpPr>
              <p:cNvPr id="83" name="화살표: 오른쪽 82">
                <a:extLst>
                  <a:ext uri="{FF2B5EF4-FFF2-40B4-BE49-F238E27FC236}">
                    <a16:creationId xmlns:a16="http://schemas.microsoft.com/office/drawing/2014/main" id="{C9EF3E44-8629-5EB4-DD28-949D59CEAC9C}"/>
                  </a:ext>
                </a:extLst>
              </p:cNvPr>
              <p:cNvSpPr/>
              <p:nvPr/>
            </p:nvSpPr>
            <p:spPr>
              <a:xfrm rot="5400000">
                <a:off x="9253771" y="2621417"/>
                <a:ext cx="493350" cy="689188"/>
              </a:xfrm>
              <a:prstGeom prst="rightArrow">
                <a:avLst/>
              </a:prstGeom>
              <a:solidFill>
                <a:srgbClr val="47C4A2"/>
              </a:solidFill>
              <a:ln>
                <a:solidFill>
                  <a:srgbClr val="47C4A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79E775B8-9A07-6A7B-A7DE-2A8F6439EBFF}"/>
                  </a:ext>
                </a:extLst>
              </p:cNvPr>
              <p:cNvSpPr txBox="1"/>
              <p:nvPr/>
            </p:nvSpPr>
            <p:spPr>
              <a:xfrm>
                <a:off x="9077894" y="2754150"/>
                <a:ext cx="8451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dirty="0"/>
                  <a:t>검색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결과</a:t>
                </a:r>
              </a:p>
            </p:txBody>
          </p:sp>
        </p:grpSp>
        <p:sp>
          <p:nvSpPr>
            <p:cNvPr id="91" name="사각형: 둥근 모서리 90">
              <a:extLst>
                <a:ext uri="{FF2B5EF4-FFF2-40B4-BE49-F238E27FC236}">
                  <a16:creationId xmlns:a16="http://schemas.microsoft.com/office/drawing/2014/main" id="{11665A5D-D4B7-730F-A8D1-08F6BA53E9E2}"/>
                </a:ext>
              </a:extLst>
            </p:cNvPr>
            <p:cNvSpPr/>
            <p:nvPr/>
          </p:nvSpPr>
          <p:spPr>
            <a:xfrm>
              <a:off x="9027107" y="5322163"/>
              <a:ext cx="1949080" cy="459561"/>
            </a:xfrm>
            <a:prstGeom prst="roundRect">
              <a:avLst/>
            </a:prstGeom>
            <a:solidFill>
              <a:srgbClr val="F5F0B0"/>
            </a:solidFill>
            <a:ln w="38100">
              <a:solidFill>
                <a:srgbClr val="FB993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solidFill>
                    <a:schemeClr val="tx1"/>
                  </a:solidFill>
                </a:rPr>
                <a:t>상담보고서 작성</a:t>
              </a:r>
            </a:p>
          </p:txBody>
        </p:sp>
        <p:cxnSp>
          <p:nvCxnSpPr>
            <p:cNvPr id="93" name="연결선: 꺾임 92">
              <a:extLst>
                <a:ext uri="{FF2B5EF4-FFF2-40B4-BE49-F238E27FC236}">
                  <a16:creationId xmlns:a16="http://schemas.microsoft.com/office/drawing/2014/main" id="{B158E8F9-6D88-A8C9-6C6C-95F617C38E35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5598838" y="2195247"/>
              <a:ext cx="810113" cy="5903280"/>
            </a:xfrm>
            <a:prstGeom prst="bentConnector2">
              <a:avLst/>
            </a:prstGeom>
            <a:ln w="190500">
              <a:solidFill>
                <a:srgbClr val="47C4A2"/>
              </a:solidFill>
              <a:round/>
              <a:headEnd type="non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연결선: 꺾임 94">
              <a:extLst>
                <a:ext uri="{FF2B5EF4-FFF2-40B4-BE49-F238E27FC236}">
                  <a16:creationId xmlns:a16="http://schemas.microsoft.com/office/drawing/2014/main" id="{F0571B6F-1305-F802-C18B-5442D4B76213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8230117" y="4826527"/>
              <a:ext cx="810113" cy="640719"/>
            </a:xfrm>
            <a:prstGeom prst="bentConnector2">
              <a:avLst/>
            </a:prstGeom>
            <a:ln w="190500">
              <a:solidFill>
                <a:srgbClr val="47C4A2"/>
              </a:solidFill>
              <a:headEnd type="non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7AAE422B-C2F2-08E1-541F-9708D8E12E3C}"/>
                </a:ext>
              </a:extLst>
            </p:cNvPr>
            <p:cNvSpPr txBox="1"/>
            <p:nvPr/>
          </p:nvSpPr>
          <p:spPr>
            <a:xfrm>
              <a:off x="5494157" y="5363200"/>
              <a:ext cx="7954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/>
                <a:t>분류 결과</a:t>
              </a:r>
            </a:p>
          </p:txBody>
        </p:sp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E0D4067B-192F-1035-DACC-9187B1CF1CF5}"/>
                </a:ext>
              </a:extLst>
            </p:cNvPr>
            <p:cNvSpPr/>
            <p:nvPr/>
          </p:nvSpPr>
          <p:spPr>
            <a:xfrm>
              <a:off x="1215814" y="2110375"/>
              <a:ext cx="9760372" cy="567824"/>
            </a:xfrm>
            <a:prstGeom prst="roundRect">
              <a:avLst/>
            </a:prstGeom>
            <a:solidFill>
              <a:srgbClr val="F5F0B0"/>
            </a:solidFill>
            <a:ln w="38100">
              <a:solidFill>
                <a:srgbClr val="FB993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 err="1">
                  <a:solidFill>
                    <a:schemeClr val="tx1"/>
                  </a:solidFill>
                </a:rPr>
                <a:t>웰니스</a:t>
              </a:r>
              <a:r>
                <a:rPr lang="ko-KR" altLang="en-US" sz="2400" dirty="0">
                  <a:solidFill>
                    <a:schemeClr val="tx1"/>
                  </a:solidFill>
                </a:rPr>
                <a:t> 대화 스크립트 데이터셋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244882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5045F3-4FC1-15A9-EA63-F2F6F96FE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서비스 세부내용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D9781D2F-1E5E-E77C-7ED1-F6233048D4E8}"/>
              </a:ext>
            </a:extLst>
          </p:cNvPr>
          <p:cNvGrpSpPr/>
          <p:nvPr/>
        </p:nvGrpSpPr>
        <p:grpSpPr>
          <a:xfrm>
            <a:off x="838200" y="501244"/>
            <a:ext cx="10515600" cy="5411876"/>
            <a:chOff x="838200" y="501244"/>
            <a:chExt cx="10515600" cy="5411876"/>
          </a:xfrm>
        </p:grpSpPr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7D8351FD-EE68-7C96-34BC-F3438C7BDA57}"/>
                </a:ext>
              </a:extLst>
            </p:cNvPr>
            <p:cNvSpPr/>
            <p:nvPr/>
          </p:nvSpPr>
          <p:spPr>
            <a:xfrm>
              <a:off x="838200" y="1853492"/>
              <a:ext cx="10515600" cy="4059628"/>
            </a:xfrm>
            <a:prstGeom prst="roundRect">
              <a:avLst>
                <a:gd name="adj" fmla="val 6573"/>
              </a:avLst>
            </a:prstGeom>
            <a:noFill/>
            <a:ln w="38100">
              <a:solidFill>
                <a:srgbClr val="FB993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grpSp>
          <p:nvGrpSpPr>
            <p:cNvPr id="104" name="그룹 103">
              <a:extLst>
                <a:ext uri="{FF2B5EF4-FFF2-40B4-BE49-F238E27FC236}">
                  <a16:creationId xmlns:a16="http://schemas.microsoft.com/office/drawing/2014/main" id="{801472B3-25B5-B897-A02E-5B39FBEA78BA}"/>
                </a:ext>
              </a:extLst>
            </p:cNvPr>
            <p:cNvGrpSpPr/>
            <p:nvPr/>
          </p:nvGrpSpPr>
          <p:grpSpPr>
            <a:xfrm>
              <a:off x="1082080" y="2280443"/>
              <a:ext cx="2327194" cy="3189603"/>
              <a:chOff x="1090541" y="2280443"/>
              <a:chExt cx="2327194" cy="3189603"/>
            </a:xfrm>
          </p:grpSpPr>
          <p:sp>
            <p:nvSpPr>
              <p:cNvPr id="3" name="사각형: 둥근 모서리 2">
                <a:extLst>
                  <a:ext uri="{FF2B5EF4-FFF2-40B4-BE49-F238E27FC236}">
                    <a16:creationId xmlns:a16="http://schemas.microsoft.com/office/drawing/2014/main" id="{4DEFCD43-1BD9-AA98-CA9F-932330BCB44B}"/>
                  </a:ext>
                </a:extLst>
              </p:cNvPr>
              <p:cNvSpPr/>
              <p:nvPr/>
            </p:nvSpPr>
            <p:spPr>
              <a:xfrm>
                <a:off x="1090541" y="2465109"/>
                <a:ext cx="2327194" cy="3004937"/>
              </a:xfrm>
              <a:prstGeom prst="roundRect">
                <a:avLst>
                  <a:gd name="adj" fmla="val 3382"/>
                </a:avLst>
              </a:prstGeom>
              <a:noFill/>
              <a:ln w="38100">
                <a:solidFill>
                  <a:srgbClr val="FB99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/>
              </a:p>
            </p:txBody>
          </p:sp>
          <p:sp>
            <p:nvSpPr>
              <p:cNvPr id="91" name="사각형: 둥근 모서리 90">
                <a:extLst>
                  <a:ext uri="{FF2B5EF4-FFF2-40B4-BE49-F238E27FC236}">
                    <a16:creationId xmlns:a16="http://schemas.microsoft.com/office/drawing/2014/main" id="{11665A5D-D4B7-730F-A8D1-08F6BA53E9E2}"/>
                  </a:ext>
                </a:extLst>
              </p:cNvPr>
              <p:cNvSpPr/>
              <p:nvPr/>
            </p:nvSpPr>
            <p:spPr>
              <a:xfrm>
                <a:off x="1279042" y="2280443"/>
                <a:ext cx="1949080" cy="369332"/>
              </a:xfrm>
              <a:prstGeom prst="roundRect">
                <a:avLst/>
              </a:prstGeom>
              <a:solidFill>
                <a:srgbClr val="F5F0B0"/>
              </a:solidFill>
              <a:ln w="38100">
                <a:solidFill>
                  <a:srgbClr val="FB99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400" dirty="0">
                    <a:solidFill>
                      <a:schemeClr val="tx1"/>
                    </a:solidFill>
                  </a:rPr>
                  <a:t>보고서</a:t>
                </a:r>
              </a:p>
            </p:txBody>
          </p:sp>
          <p:grpSp>
            <p:nvGrpSpPr>
              <p:cNvPr id="30" name="그룹 29">
                <a:extLst>
                  <a:ext uri="{FF2B5EF4-FFF2-40B4-BE49-F238E27FC236}">
                    <a16:creationId xmlns:a16="http://schemas.microsoft.com/office/drawing/2014/main" id="{EBC06808-64D3-99AC-2A51-6E87DF177BC6}"/>
                  </a:ext>
                </a:extLst>
              </p:cNvPr>
              <p:cNvGrpSpPr/>
              <p:nvPr/>
            </p:nvGrpSpPr>
            <p:grpSpPr>
              <a:xfrm>
                <a:off x="1169545" y="2800415"/>
                <a:ext cx="2169186" cy="2535112"/>
                <a:chOff x="1319531" y="2655147"/>
                <a:chExt cx="2169186" cy="2535112"/>
              </a:xfrm>
            </p:grpSpPr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27A02EEB-1B15-1A63-3A0E-335F79A210B4}"/>
                    </a:ext>
                  </a:extLst>
                </p:cNvPr>
                <p:cNvSpPr txBox="1"/>
                <p:nvPr/>
              </p:nvSpPr>
              <p:spPr>
                <a:xfrm>
                  <a:off x="1319533" y="2655147"/>
                  <a:ext cx="216918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dirty="0"/>
                    <a:t>상담보고서</a:t>
                  </a:r>
                  <a:r>
                    <a:rPr lang="en-US" altLang="ko-KR" dirty="0"/>
                    <a:t>-063-</a:t>
                  </a:r>
                  <a:r>
                    <a:rPr lang="ko-KR" altLang="en-US" dirty="0"/>
                    <a:t>정우빈</a:t>
                  </a:r>
                  <a:r>
                    <a:rPr lang="en-US" altLang="ko-KR" dirty="0"/>
                    <a:t>.xlsx</a:t>
                  </a:r>
                  <a:endParaRPr lang="ko-KR" altLang="en-US" dirty="0"/>
                </a:p>
              </p:txBody>
            </p:sp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D7A5CC20-B492-4BEA-491E-3E055F255930}"/>
                    </a:ext>
                  </a:extLst>
                </p:cNvPr>
                <p:cNvSpPr txBox="1"/>
                <p:nvPr/>
              </p:nvSpPr>
              <p:spPr>
                <a:xfrm>
                  <a:off x="1319531" y="3954769"/>
                  <a:ext cx="214674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dirty="0"/>
                    <a:t>상담보고서</a:t>
                  </a:r>
                  <a:r>
                    <a:rPr lang="en-US" altLang="ko-KR" dirty="0"/>
                    <a:t>-031-</a:t>
                  </a:r>
                  <a:r>
                    <a:rPr lang="ko-KR" altLang="en-US" dirty="0" err="1"/>
                    <a:t>양민영</a:t>
                  </a:r>
                  <a:r>
                    <a:rPr lang="en-US" altLang="ko-KR" dirty="0"/>
                    <a:t>.xlsx</a:t>
                  </a:r>
                  <a:endParaRPr lang="ko-KR" altLang="en-US" dirty="0"/>
                </a:p>
              </p:txBody>
            </p:sp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B966DA4D-2BA1-A2DE-9D1B-0820C7A27677}"/>
                    </a:ext>
                  </a:extLst>
                </p:cNvPr>
                <p:cNvSpPr txBox="1"/>
                <p:nvPr/>
              </p:nvSpPr>
              <p:spPr>
                <a:xfrm>
                  <a:off x="1319531" y="3523489"/>
                  <a:ext cx="213552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dirty="0"/>
                    <a:t>상담보고서</a:t>
                  </a:r>
                  <a:r>
                    <a:rPr lang="en-US" altLang="ko-KR" dirty="0"/>
                    <a:t>-031-</a:t>
                  </a:r>
                  <a:r>
                    <a:rPr lang="ko-KR" altLang="en-US" dirty="0" err="1"/>
                    <a:t>문창일</a:t>
                  </a:r>
                  <a:r>
                    <a:rPr lang="en-US" altLang="ko-KR" dirty="0"/>
                    <a:t>.xlsx</a:t>
                  </a:r>
                  <a:endParaRPr lang="ko-KR" altLang="en-US" dirty="0"/>
                </a:p>
              </p:txBody>
            </p:sp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1F8D09E5-E8F1-E0F5-139F-34D84CCD0BB5}"/>
                    </a:ext>
                  </a:extLst>
                </p:cNvPr>
                <p:cNvSpPr txBox="1"/>
                <p:nvPr/>
              </p:nvSpPr>
              <p:spPr>
                <a:xfrm>
                  <a:off x="1319533" y="3092209"/>
                  <a:ext cx="208101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dirty="0"/>
                    <a:t>상담보고서</a:t>
                  </a:r>
                  <a:r>
                    <a:rPr lang="en-US" altLang="ko-KR" dirty="0"/>
                    <a:t>-02-</a:t>
                  </a:r>
                  <a:r>
                    <a:rPr lang="ko-KR" altLang="en-US" dirty="0"/>
                    <a:t>윤성현</a:t>
                  </a:r>
                  <a:r>
                    <a:rPr lang="en-US" altLang="ko-KR" dirty="0"/>
                    <a:t>.xlsx</a:t>
                  </a:r>
                  <a:endParaRPr lang="ko-KR" altLang="en-US" dirty="0"/>
                </a:p>
              </p:txBody>
            </p:sp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230987DD-E987-788E-7EB9-884606C1D638}"/>
                    </a:ext>
                  </a:extLst>
                </p:cNvPr>
                <p:cNvSpPr txBox="1"/>
                <p:nvPr/>
              </p:nvSpPr>
              <p:spPr>
                <a:xfrm>
                  <a:off x="1323850" y="4387848"/>
                  <a:ext cx="207460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dirty="0"/>
                    <a:t>상담보고서</a:t>
                  </a:r>
                  <a:r>
                    <a:rPr lang="en-US" altLang="ko-KR" dirty="0"/>
                    <a:t>-02-</a:t>
                  </a:r>
                  <a:r>
                    <a:rPr lang="ko-KR" altLang="en-US" dirty="0"/>
                    <a:t>박문수</a:t>
                  </a:r>
                  <a:r>
                    <a:rPr lang="en-US" altLang="ko-KR" dirty="0"/>
                    <a:t>.xlsx</a:t>
                  </a:r>
                  <a:endParaRPr lang="ko-KR" altLang="en-US" dirty="0"/>
                </a:p>
              </p:txBody>
            </p:sp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93276871-EA4C-A212-F3BF-5917F0FE1746}"/>
                    </a:ext>
                  </a:extLst>
                </p:cNvPr>
                <p:cNvSpPr txBox="1"/>
                <p:nvPr/>
              </p:nvSpPr>
              <p:spPr>
                <a:xfrm>
                  <a:off x="1319531" y="4820927"/>
                  <a:ext cx="205857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dirty="0"/>
                    <a:t>상담보고서</a:t>
                  </a:r>
                  <a:r>
                    <a:rPr lang="en-US" altLang="ko-KR" dirty="0"/>
                    <a:t>-02-</a:t>
                  </a:r>
                  <a:r>
                    <a:rPr lang="ko-KR" altLang="en-US" dirty="0" err="1"/>
                    <a:t>유으뜸</a:t>
                  </a:r>
                  <a:r>
                    <a:rPr lang="en-US" altLang="ko-KR" dirty="0"/>
                    <a:t>.xlsx</a:t>
                  </a:r>
                  <a:endParaRPr lang="ko-KR" altLang="en-US" dirty="0"/>
                </a:p>
              </p:txBody>
            </p:sp>
          </p:grpSp>
        </p:grpSp>
        <p:sp>
          <p:nvSpPr>
            <p:cNvPr id="62" name="화살표: 오른쪽 61">
              <a:extLst>
                <a:ext uri="{FF2B5EF4-FFF2-40B4-BE49-F238E27FC236}">
                  <a16:creationId xmlns:a16="http://schemas.microsoft.com/office/drawing/2014/main" id="{7D49BBED-695E-BAEB-892C-29A6CC755F24}"/>
                </a:ext>
              </a:extLst>
            </p:cNvPr>
            <p:cNvSpPr/>
            <p:nvPr/>
          </p:nvSpPr>
          <p:spPr>
            <a:xfrm>
              <a:off x="3528913" y="3397303"/>
              <a:ext cx="689008" cy="1179783"/>
            </a:xfrm>
            <a:prstGeom prst="rightArrow">
              <a:avLst>
                <a:gd name="adj1" fmla="val 50000"/>
                <a:gd name="adj2" fmla="val 24441"/>
              </a:avLst>
            </a:prstGeom>
            <a:solidFill>
              <a:srgbClr val="EA676C"/>
            </a:solidFill>
            <a:ln>
              <a:solidFill>
                <a:srgbClr val="EA676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지역별</a:t>
              </a:r>
              <a:endParaRPr lang="en-US" altLang="ko-KR" dirty="0"/>
            </a:p>
            <a:p>
              <a:pPr algn="ctr"/>
              <a:r>
                <a:rPr lang="ko-KR" altLang="en-US" dirty="0"/>
                <a:t>분류</a:t>
              </a:r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04821BDF-B99E-E726-BAD2-0DD1F8697CF5}"/>
                </a:ext>
              </a:extLst>
            </p:cNvPr>
            <p:cNvGrpSpPr/>
            <p:nvPr/>
          </p:nvGrpSpPr>
          <p:grpSpPr>
            <a:xfrm>
              <a:off x="4329099" y="2465109"/>
              <a:ext cx="2186016" cy="3004937"/>
              <a:chOff x="4329099" y="2465109"/>
              <a:chExt cx="2186016" cy="3004937"/>
            </a:xfrm>
          </p:grpSpPr>
          <p:grpSp>
            <p:nvGrpSpPr>
              <p:cNvPr id="97" name="그룹 96">
                <a:extLst>
                  <a:ext uri="{FF2B5EF4-FFF2-40B4-BE49-F238E27FC236}">
                    <a16:creationId xmlns:a16="http://schemas.microsoft.com/office/drawing/2014/main" id="{4B36C6B5-F516-080D-E168-7CA0AFB099DF}"/>
                  </a:ext>
                </a:extLst>
              </p:cNvPr>
              <p:cNvGrpSpPr/>
              <p:nvPr/>
            </p:nvGrpSpPr>
            <p:grpSpPr>
              <a:xfrm>
                <a:off x="4329099" y="2465109"/>
                <a:ext cx="2169184" cy="385453"/>
                <a:chOff x="7173992" y="2465109"/>
                <a:chExt cx="2169184" cy="385453"/>
              </a:xfrm>
            </p:grpSpPr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C9585D80-09D4-B3FE-06DA-F6BE0324B639}"/>
                    </a:ext>
                  </a:extLst>
                </p:cNvPr>
                <p:cNvSpPr txBox="1"/>
                <p:nvPr/>
              </p:nvSpPr>
              <p:spPr>
                <a:xfrm>
                  <a:off x="7173992" y="2481230"/>
                  <a:ext cx="216918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dirty="0"/>
                    <a:t>상담보고서</a:t>
                  </a:r>
                  <a:r>
                    <a:rPr lang="en-US" altLang="ko-KR" dirty="0"/>
                    <a:t>-063-</a:t>
                  </a:r>
                  <a:r>
                    <a:rPr lang="ko-KR" altLang="en-US" dirty="0"/>
                    <a:t>정우빈</a:t>
                  </a:r>
                  <a:r>
                    <a:rPr lang="en-US" altLang="ko-KR" dirty="0"/>
                    <a:t>.xlsx</a:t>
                  </a:r>
                  <a:endParaRPr lang="ko-KR" altLang="en-US" dirty="0"/>
                </a:p>
              </p:txBody>
            </p:sp>
            <p:sp>
              <p:nvSpPr>
                <p:cNvPr id="89" name="사각형: 둥근 모서리 88">
                  <a:extLst>
                    <a:ext uri="{FF2B5EF4-FFF2-40B4-BE49-F238E27FC236}">
                      <a16:creationId xmlns:a16="http://schemas.microsoft.com/office/drawing/2014/main" id="{F7E5C5F3-473C-F2EA-8797-CE5BFB884136}"/>
                    </a:ext>
                  </a:extLst>
                </p:cNvPr>
                <p:cNvSpPr/>
                <p:nvPr/>
              </p:nvSpPr>
              <p:spPr>
                <a:xfrm>
                  <a:off x="7173992" y="2465109"/>
                  <a:ext cx="2169184" cy="385453"/>
                </a:xfrm>
                <a:prstGeom prst="roundRect">
                  <a:avLst>
                    <a:gd name="adj" fmla="val 3382"/>
                  </a:avLst>
                </a:prstGeom>
                <a:noFill/>
                <a:ln w="38100">
                  <a:solidFill>
                    <a:srgbClr val="FB993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</p:grpSp>
          <p:grpSp>
            <p:nvGrpSpPr>
              <p:cNvPr id="94" name="그룹 93">
                <a:extLst>
                  <a:ext uri="{FF2B5EF4-FFF2-40B4-BE49-F238E27FC236}">
                    <a16:creationId xmlns:a16="http://schemas.microsoft.com/office/drawing/2014/main" id="{860F3FDE-CEB7-6781-B927-EA4434635F8F}"/>
                  </a:ext>
                </a:extLst>
              </p:cNvPr>
              <p:cNvGrpSpPr/>
              <p:nvPr/>
            </p:nvGrpSpPr>
            <p:grpSpPr>
              <a:xfrm>
                <a:off x="4345931" y="3141651"/>
                <a:ext cx="2169184" cy="801815"/>
                <a:chOff x="7173992" y="3236273"/>
                <a:chExt cx="2169184" cy="801815"/>
              </a:xfrm>
            </p:grpSpPr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12B1720D-8F9B-BD12-D169-8BF057500B25}"/>
                    </a:ext>
                  </a:extLst>
                </p:cNvPr>
                <p:cNvSpPr txBox="1"/>
                <p:nvPr/>
              </p:nvSpPr>
              <p:spPr>
                <a:xfrm>
                  <a:off x="7173992" y="3668756"/>
                  <a:ext cx="214674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dirty="0"/>
                    <a:t>상담보고서</a:t>
                  </a:r>
                  <a:r>
                    <a:rPr lang="en-US" altLang="ko-KR" dirty="0"/>
                    <a:t>-031-</a:t>
                  </a:r>
                  <a:r>
                    <a:rPr lang="ko-KR" altLang="en-US" dirty="0" err="1"/>
                    <a:t>양민영</a:t>
                  </a:r>
                  <a:r>
                    <a:rPr lang="en-US" altLang="ko-KR" dirty="0"/>
                    <a:t>.xlsx</a:t>
                  </a:r>
                  <a:endParaRPr lang="ko-KR" altLang="en-US" dirty="0"/>
                </a:p>
              </p:txBody>
            </p:sp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41890B3C-ED6F-6903-288D-E48219F43296}"/>
                    </a:ext>
                  </a:extLst>
                </p:cNvPr>
                <p:cNvSpPr txBox="1"/>
                <p:nvPr/>
              </p:nvSpPr>
              <p:spPr>
                <a:xfrm>
                  <a:off x="7173992" y="3237476"/>
                  <a:ext cx="213552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dirty="0"/>
                    <a:t>상담보고서</a:t>
                  </a:r>
                  <a:r>
                    <a:rPr lang="en-US" altLang="ko-KR" dirty="0"/>
                    <a:t>-031-</a:t>
                  </a:r>
                  <a:r>
                    <a:rPr lang="ko-KR" altLang="en-US" dirty="0" err="1"/>
                    <a:t>문창일</a:t>
                  </a:r>
                  <a:r>
                    <a:rPr lang="en-US" altLang="ko-KR" dirty="0"/>
                    <a:t>.xlsx</a:t>
                  </a:r>
                  <a:endParaRPr lang="ko-KR" altLang="en-US" dirty="0"/>
                </a:p>
              </p:txBody>
            </p:sp>
            <p:sp>
              <p:nvSpPr>
                <p:cNvPr id="90" name="사각형: 둥근 모서리 89">
                  <a:extLst>
                    <a:ext uri="{FF2B5EF4-FFF2-40B4-BE49-F238E27FC236}">
                      <a16:creationId xmlns:a16="http://schemas.microsoft.com/office/drawing/2014/main" id="{999CA277-6D11-B692-A573-686D4AF298ED}"/>
                    </a:ext>
                  </a:extLst>
                </p:cNvPr>
                <p:cNvSpPr/>
                <p:nvPr/>
              </p:nvSpPr>
              <p:spPr>
                <a:xfrm>
                  <a:off x="7173992" y="3236273"/>
                  <a:ext cx="2169184" cy="800015"/>
                </a:xfrm>
                <a:prstGeom prst="roundRect">
                  <a:avLst>
                    <a:gd name="adj" fmla="val 3382"/>
                  </a:avLst>
                </a:prstGeom>
                <a:noFill/>
                <a:ln w="38100">
                  <a:solidFill>
                    <a:srgbClr val="FB993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</p:grpSp>
          <p:grpSp>
            <p:nvGrpSpPr>
              <p:cNvPr id="96" name="그룹 95">
                <a:extLst>
                  <a:ext uri="{FF2B5EF4-FFF2-40B4-BE49-F238E27FC236}">
                    <a16:creationId xmlns:a16="http://schemas.microsoft.com/office/drawing/2014/main" id="{71A06DF9-03E8-4628-CDAB-309A3BF1F2FD}"/>
                  </a:ext>
                </a:extLst>
              </p:cNvPr>
              <p:cNvGrpSpPr/>
              <p:nvPr/>
            </p:nvGrpSpPr>
            <p:grpSpPr>
              <a:xfrm>
                <a:off x="4345931" y="4234555"/>
                <a:ext cx="2169184" cy="1235491"/>
                <a:chOff x="7173992" y="4100036"/>
                <a:chExt cx="2169184" cy="1235491"/>
              </a:xfrm>
            </p:grpSpPr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0DB3F01A-E308-045A-39A9-858E22050B11}"/>
                    </a:ext>
                  </a:extLst>
                </p:cNvPr>
                <p:cNvSpPr txBox="1"/>
                <p:nvPr/>
              </p:nvSpPr>
              <p:spPr>
                <a:xfrm>
                  <a:off x="7174712" y="4100036"/>
                  <a:ext cx="208101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dirty="0"/>
                    <a:t>상담보고서</a:t>
                  </a:r>
                  <a:r>
                    <a:rPr lang="en-US" altLang="ko-KR" dirty="0"/>
                    <a:t>-02-</a:t>
                  </a:r>
                  <a:r>
                    <a:rPr lang="ko-KR" altLang="en-US" dirty="0"/>
                    <a:t>윤성현</a:t>
                  </a:r>
                  <a:r>
                    <a:rPr lang="en-US" altLang="ko-KR" dirty="0"/>
                    <a:t>.xlsx</a:t>
                  </a:r>
                  <a:endParaRPr lang="ko-KR" altLang="en-US" dirty="0"/>
                </a:p>
              </p:txBody>
            </p:sp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1A9F269B-E4C2-1E6A-31DD-2F2D1E78F4B2}"/>
                    </a:ext>
                  </a:extLst>
                </p:cNvPr>
                <p:cNvSpPr txBox="1"/>
                <p:nvPr/>
              </p:nvSpPr>
              <p:spPr>
                <a:xfrm>
                  <a:off x="7179029" y="4533116"/>
                  <a:ext cx="207460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dirty="0"/>
                    <a:t>상담보고서</a:t>
                  </a:r>
                  <a:r>
                    <a:rPr lang="en-US" altLang="ko-KR" dirty="0"/>
                    <a:t>-02-</a:t>
                  </a:r>
                  <a:r>
                    <a:rPr lang="ko-KR" altLang="en-US" dirty="0"/>
                    <a:t>박문수</a:t>
                  </a:r>
                  <a:r>
                    <a:rPr lang="en-US" altLang="ko-KR" dirty="0"/>
                    <a:t>.xlsx</a:t>
                  </a:r>
                  <a:endParaRPr lang="ko-KR" altLang="en-US" dirty="0"/>
                </a:p>
              </p:txBody>
            </p:sp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9684FDD5-72F2-D564-BF54-606C081F8CAB}"/>
                    </a:ext>
                  </a:extLst>
                </p:cNvPr>
                <p:cNvSpPr txBox="1"/>
                <p:nvPr/>
              </p:nvSpPr>
              <p:spPr>
                <a:xfrm>
                  <a:off x="7174710" y="4966195"/>
                  <a:ext cx="205857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dirty="0"/>
                    <a:t>상담보고서</a:t>
                  </a:r>
                  <a:r>
                    <a:rPr lang="en-US" altLang="ko-KR" dirty="0"/>
                    <a:t>-02-</a:t>
                  </a:r>
                  <a:r>
                    <a:rPr lang="ko-KR" altLang="en-US" dirty="0" err="1"/>
                    <a:t>유으뜸</a:t>
                  </a:r>
                  <a:r>
                    <a:rPr lang="en-US" altLang="ko-KR" dirty="0"/>
                    <a:t>.xlsx</a:t>
                  </a:r>
                  <a:endParaRPr lang="ko-KR" altLang="en-US" dirty="0"/>
                </a:p>
              </p:txBody>
            </p:sp>
            <p:sp>
              <p:nvSpPr>
                <p:cNvPr id="92" name="사각형: 둥근 모서리 91">
                  <a:extLst>
                    <a:ext uri="{FF2B5EF4-FFF2-40B4-BE49-F238E27FC236}">
                      <a16:creationId xmlns:a16="http://schemas.microsoft.com/office/drawing/2014/main" id="{BC20129E-B7A0-93F4-87D6-1ACB470B2530}"/>
                    </a:ext>
                  </a:extLst>
                </p:cNvPr>
                <p:cNvSpPr/>
                <p:nvPr/>
              </p:nvSpPr>
              <p:spPr>
                <a:xfrm>
                  <a:off x="7173992" y="4100037"/>
                  <a:ext cx="2169184" cy="1235490"/>
                </a:xfrm>
                <a:prstGeom prst="roundRect">
                  <a:avLst>
                    <a:gd name="adj" fmla="val 3382"/>
                  </a:avLst>
                </a:prstGeom>
                <a:noFill/>
                <a:ln w="38100">
                  <a:solidFill>
                    <a:srgbClr val="FB993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</p:grpSp>
        </p:grpSp>
        <p:sp>
          <p:nvSpPr>
            <p:cNvPr id="99" name="화살표: 오른쪽 98">
              <a:extLst>
                <a:ext uri="{FF2B5EF4-FFF2-40B4-BE49-F238E27FC236}">
                  <a16:creationId xmlns:a16="http://schemas.microsoft.com/office/drawing/2014/main" id="{A802BE15-020E-B93E-8072-53BBF039B42F}"/>
                </a:ext>
              </a:extLst>
            </p:cNvPr>
            <p:cNvSpPr/>
            <p:nvPr/>
          </p:nvSpPr>
          <p:spPr>
            <a:xfrm>
              <a:off x="9979909" y="3668757"/>
              <a:ext cx="371944" cy="636876"/>
            </a:xfrm>
            <a:prstGeom prst="rightArrow">
              <a:avLst/>
            </a:prstGeom>
            <a:solidFill>
              <a:srgbClr val="EA676C"/>
            </a:solidFill>
            <a:ln>
              <a:solidFill>
                <a:srgbClr val="EA676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0" name="사각형: 둥근 모서리 99">
              <a:extLst>
                <a:ext uri="{FF2B5EF4-FFF2-40B4-BE49-F238E27FC236}">
                  <a16:creationId xmlns:a16="http://schemas.microsoft.com/office/drawing/2014/main" id="{F5052EED-63D7-53A9-095C-62E3AB26E4FF}"/>
                </a:ext>
              </a:extLst>
            </p:cNvPr>
            <p:cNvSpPr/>
            <p:nvPr/>
          </p:nvSpPr>
          <p:spPr>
            <a:xfrm>
              <a:off x="10483617" y="3485149"/>
              <a:ext cx="693555" cy="984220"/>
            </a:xfrm>
            <a:prstGeom prst="roundRect">
              <a:avLst/>
            </a:prstGeom>
            <a:solidFill>
              <a:srgbClr val="F5F0B0"/>
            </a:solidFill>
            <a:ln w="38100">
              <a:solidFill>
                <a:srgbClr val="FB993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solidFill>
                    <a:schemeClr val="tx1"/>
                  </a:solidFill>
                </a:rPr>
                <a:t>메일</a:t>
              </a:r>
              <a:endParaRPr lang="en-US" altLang="ko-KR" sz="2400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2400" dirty="0">
                  <a:solidFill>
                    <a:schemeClr val="tx1"/>
                  </a:solidFill>
                </a:rPr>
                <a:t>전송</a:t>
              </a:r>
            </a:p>
          </p:txBody>
        </p:sp>
        <p:sp>
          <p:nvSpPr>
            <p:cNvPr id="120" name="화살표: 오른쪽 119">
              <a:extLst>
                <a:ext uri="{FF2B5EF4-FFF2-40B4-BE49-F238E27FC236}">
                  <a16:creationId xmlns:a16="http://schemas.microsoft.com/office/drawing/2014/main" id="{087F35FF-BCD9-33B9-AB63-8C4A9514E920}"/>
                </a:ext>
              </a:extLst>
            </p:cNvPr>
            <p:cNvSpPr/>
            <p:nvPr/>
          </p:nvSpPr>
          <p:spPr>
            <a:xfrm>
              <a:off x="6643125" y="3668757"/>
              <a:ext cx="371944" cy="636876"/>
            </a:xfrm>
            <a:prstGeom prst="rightArrow">
              <a:avLst/>
            </a:prstGeom>
            <a:solidFill>
              <a:srgbClr val="EA676C"/>
            </a:solidFill>
            <a:ln>
              <a:solidFill>
                <a:srgbClr val="EA676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7E189FA7-091F-75F5-D7CD-A33A5177E1D0}"/>
                </a:ext>
              </a:extLst>
            </p:cNvPr>
            <p:cNvGrpSpPr/>
            <p:nvPr/>
          </p:nvGrpSpPr>
          <p:grpSpPr>
            <a:xfrm>
              <a:off x="9569523" y="501244"/>
              <a:ext cx="1302944" cy="1684078"/>
              <a:chOff x="7740687" y="508017"/>
              <a:chExt cx="1302944" cy="1684078"/>
            </a:xfrm>
          </p:grpSpPr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8A5EA8A-3267-738C-52B8-D6F58BB8FE85}"/>
                  </a:ext>
                </a:extLst>
              </p:cNvPr>
              <p:cNvSpPr txBox="1"/>
              <p:nvPr/>
            </p:nvSpPr>
            <p:spPr>
              <a:xfrm>
                <a:off x="7740687" y="1528435"/>
                <a:ext cx="1302944" cy="663660"/>
              </a:xfrm>
              <a:prstGeom prst="rect">
                <a:avLst/>
              </a:prstGeom>
              <a:solidFill>
                <a:srgbClr val="F9F6CB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3200" b="1" dirty="0">
                    <a:latin typeface="+mj-lt"/>
                  </a:rPr>
                  <a:t>심 청 이</a:t>
                </a:r>
              </a:p>
            </p:txBody>
          </p:sp>
          <p:pic>
            <p:nvPicPr>
              <p:cNvPr id="22" name="그림 21">
                <a:extLst>
                  <a:ext uri="{FF2B5EF4-FFF2-40B4-BE49-F238E27FC236}">
                    <a16:creationId xmlns:a16="http://schemas.microsoft.com/office/drawing/2014/main" id="{1E88DABD-1EA4-AA23-8C10-761C8D1AE5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81950" y="508017"/>
                <a:ext cx="1020418" cy="1020418"/>
              </a:xfrm>
              <a:prstGeom prst="rect">
                <a:avLst/>
              </a:prstGeom>
            </p:spPr>
          </p:pic>
        </p:grp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247FCFA3-A728-DBE8-2615-C55340160718}"/>
                </a:ext>
              </a:extLst>
            </p:cNvPr>
            <p:cNvGrpSpPr/>
            <p:nvPr/>
          </p:nvGrpSpPr>
          <p:grpSpPr>
            <a:xfrm>
              <a:off x="7143079" y="2280443"/>
              <a:ext cx="2705066" cy="3214130"/>
              <a:chOff x="7143079" y="2280443"/>
              <a:chExt cx="2705066" cy="3214130"/>
            </a:xfrm>
          </p:grpSpPr>
          <p:sp>
            <p:nvSpPr>
              <p:cNvPr id="122" name="사각형: 둥근 모서리 121">
                <a:extLst>
                  <a:ext uri="{FF2B5EF4-FFF2-40B4-BE49-F238E27FC236}">
                    <a16:creationId xmlns:a16="http://schemas.microsoft.com/office/drawing/2014/main" id="{AFB4D612-685F-D8D8-8E1D-233140198501}"/>
                  </a:ext>
                </a:extLst>
              </p:cNvPr>
              <p:cNvSpPr/>
              <p:nvPr/>
            </p:nvSpPr>
            <p:spPr>
              <a:xfrm>
                <a:off x="7143079" y="2489636"/>
                <a:ext cx="2705066" cy="3004937"/>
              </a:xfrm>
              <a:prstGeom prst="roundRect">
                <a:avLst>
                  <a:gd name="adj" fmla="val 3382"/>
                </a:avLst>
              </a:prstGeom>
              <a:noFill/>
              <a:ln w="38100">
                <a:solidFill>
                  <a:srgbClr val="FB99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/>
              </a:p>
            </p:txBody>
          </p:sp>
          <p:sp>
            <p:nvSpPr>
              <p:cNvPr id="121" name="사각형: 둥근 모서리 120">
                <a:extLst>
                  <a:ext uri="{FF2B5EF4-FFF2-40B4-BE49-F238E27FC236}">
                    <a16:creationId xmlns:a16="http://schemas.microsoft.com/office/drawing/2014/main" id="{E58B99BF-3B7E-863D-45E0-1447248FFF3F}"/>
                  </a:ext>
                </a:extLst>
              </p:cNvPr>
              <p:cNvSpPr/>
              <p:nvPr/>
            </p:nvSpPr>
            <p:spPr>
              <a:xfrm>
                <a:off x="7418108" y="2280443"/>
                <a:ext cx="2169184" cy="369333"/>
              </a:xfrm>
              <a:prstGeom prst="roundRect">
                <a:avLst/>
              </a:prstGeom>
              <a:solidFill>
                <a:srgbClr val="F5F0B0"/>
              </a:solidFill>
              <a:ln w="38100">
                <a:solidFill>
                  <a:srgbClr val="FB99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400" dirty="0">
                    <a:solidFill>
                      <a:schemeClr val="tx1"/>
                    </a:solidFill>
                  </a:rPr>
                  <a:t>점수계산</a:t>
                </a:r>
              </a:p>
            </p:txBody>
          </p:sp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E154106A-5752-F1C3-C304-EBCB1B106A96}"/>
                  </a:ext>
                </a:extLst>
              </p:cNvPr>
              <p:cNvGrpSpPr/>
              <p:nvPr/>
            </p:nvGrpSpPr>
            <p:grpSpPr>
              <a:xfrm>
                <a:off x="7203947" y="2825350"/>
                <a:ext cx="2434004" cy="2164517"/>
                <a:chOff x="7203947" y="2825350"/>
                <a:chExt cx="2434004" cy="2164517"/>
              </a:xfrm>
            </p:grpSpPr>
            <p:sp>
              <p:nvSpPr>
                <p:cNvPr id="123" name="TextBox 122">
                  <a:extLst>
                    <a:ext uri="{FF2B5EF4-FFF2-40B4-BE49-F238E27FC236}">
                      <a16:creationId xmlns:a16="http://schemas.microsoft.com/office/drawing/2014/main" id="{A6ADF665-120E-7655-291B-D9B21EC5571B}"/>
                    </a:ext>
                  </a:extLst>
                </p:cNvPr>
                <p:cNvSpPr txBox="1"/>
                <p:nvPr/>
              </p:nvSpPr>
              <p:spPr>
                <a:xfrm>
                  <a:off x="7203947" y="2825350"/>
                  <a:ext cx="42832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dirty="0"/>
                    <a:t>Ex.</a:t>
                  </a:r>
                </a:p>
              </p:txBody>
            </p:sp>
            <p:sp>
              <p:nvSpPr>
                <p:cNvPr id="127" name="화살표: 오른쪽 126">
                  <a:extLst>
                    <a:ext uri="{FF2B5EF4-FFF2-40B4-BE49-F238E27FC236}">
                      <a16:creationId xmlns:a16="http://schemas.microsoft.com/office/drawing/2014/main" id="{D00BCC4D-1A23-982D-ABE1-32295B7719D0}"/>
                    </a:ext>
                  </a:extLst>
                </p:cNvPr>
                <p:cNvSpPr/>
                <p:nvPr/>
              </p:nvSpPr>
              <p:spPr>
                <a:xfrm rot="5400000">
                  <a:off x="8316728" y="3834885"/>
                  <a:ext cx="371944" cy="636876"/>
                </a:xfrm>
                <a:prstGeom prst="rightArrow">
                  <a:avLst/>
                </a:prstGeom>
                <a:solidFill>
                  <a:srgbClr val="47C4A2"/>
                </a:solidFill>
                <a:ln>
                  <a:solidFill>
                    <a:srgbClr val="47C4A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pic>
              <p:nvPicPr>
                <p:cNvPr id="10" name="그림 9">
                  <a:extLst>
                    <a:ext uri="{FF2B5EF4-FFF2-40B4-BE49-F238E27FC236}">
                      <a16:creationId xmlns:a16="http://schemas.microsoft.com/office/drawing/2014/main" id="{5F928F7C-CC9A-9B3B-D08E-60D03AF925F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387819" y="3226322"/>
                  <a:ext cx="2219843" cy="503239"/>
                </a:xfrm>
                <a:prstGeom prst="rect">
                  <a:avLst/>
                </a:prstGeom>
              </p:spPr>
            </p:pic>
            <p:pic>
              <p:nvPicPr>
                <p:cNvPr id="14" name="그림 13">
                  <a:extLst>
                    <a:ext uri="{FF2B5EF4-FFF2-40B4-BE49-F238E27FC236}">
                      <a16:creationId xmlns:a16="http://schemas.microsoft.com/office/drawing/2014/main" id="{D29B7E94-AB88-9FA8-0DFF-0D8EAACB93D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418108" y="4577086"/>
                  <a:ext cx="2219843" cy="412781"/>
                </a:xfrm>
                <a:prstGeom prst="rect">
                  <a:avLst/>
                </a:prstGeom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9651546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4">
      <a:majorFont>
        <a:latin typeface="210 스무살의봄 B"/>
        <a:ea typeface="210 스무살의봄 B"/>
        <a:cs typeface=""/>
      </a:majorFont>
      <a:minorFont>
        <a:latin typeface="210 스무살의봄 R"/>
        <a:ea typeface="210 스무살의봄 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997</TotalTime>
  <Words>868</Words>
  <Application>Microsoft Office PowerPoint</Application>
  <PresentationFormat>와이드스크린</PresentationFormat>
  <Paragraphs>209</Paragraphs>
  <Slides>27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2" baseType="lpstr">
      <vt:lpstr>210 스무살의봄 B</vt:lpstr>
      <vt:lpstr>210 스무살의봄 R</vt:lpstr>
      <vt:lpstr>Arial</vt:lpstr>
      <vt:lpstr>맑은 고딕</vt:lpstr>
      <vt:lpstr>Office 테마</vt:lpstr>
      <vt:lpstr>심청이를 만나보아요</vt:lpstr>
      <vt:lpstr>목차</vt:lpstr>
      <vt:lpstr>개발 서비스 정의</vt:lpstr>
      <vt:lpstr>개발 배경</vt:lpstr>
      <vt:lpstr>개발 배경</vt:lpstr>
      <vt:lpstr>서비스 개요</vt:lpstr>
      <vt:lpstr>서비스 개요</vt:lpstr>
      <vt:lpstr>서비스 세부내용</vt:lpstr>
      <vt:lpstr>서비스 세부내용</vt:lpstr>
      <vt:lpstr>프로토타입 실행 예시 및 분석</vt:lpstr>
      <vt:lpstr>프로토타입 실행 예시 및 분석</vt:lpstr>
      <vt:lpstr>프로토타입 실행 예시 및 분석</vt:lpstr>
      <vt:lpstr>프로토타입 실행 예시 및 분석</vt:lpstr>
      <vt:lpstr>프로토타입 실행 예시 및 분석</vt:lpstr>
      <vt:lpstr>프로토타입 실행 예시 및 분석</vt:lpstr>
      <vt:lpstr>인터뷰 진행상황</vt:lpstr>
      <vt:lpstr>인터뷰 진행상황</vt:lpstr>
      <vt:lpstr>인터뷰 진행상황</vt:lpstr>
      <vt:lpstr>인터뷰 진행상황</vt:lpstr>
      <vt:lpstr>인터뷰 진행상황</vt:lpstr>
      <vt:lpstr>개발 예정 기능</vt:lpstr>
      <vt:lpstr>문제사항</vt:lpstr>
      <vt:lpstr>문제사항</vt:lpstr>
      <vt:lpstr>해결방안</vt:lpstr>
      <vt:lpstr>해결방안</vt:lpstr>
      <vt:lpstr>기대효과</vt:lpstr>
      <vt:lpstr>발전가능성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Jeong Woobin</dc:creator>
  <cp:lastModifiedBy>유으뜸</cp:lastModifiedBy>
  <cp:revision>38</cp:revision>
  <dcterms:created xsi:type="dcterms:W3CDTF">2022-10-27T04:00:04Z</dcterms:created>
  <dcterms:modified xsi:type="dcterms:W3CDTF">2022-11-03T23:54:11Z</dcterms:modified>
</cp:coreProperties>
</file>